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87" r:id="rId6"/>
    <p:sldId id="288" r:id="rId7"/>
    <p:sldId id="289" r:id="rId8"/>
    <p:sldId id="290" r:id="rId9"/>
    <p:sldId id="291" r:id="rId10"/>
    <p:sldId id="293" r:id="rId11"/>
    <p:sldId id="292" r:id="rId12"/>
    <p:sldId id="294" r:id="rId13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15"/>
      <p:bold r:id="rId16"/>
      <p:italic r:id="rId17"/>
      <p:boldItalic r:id="rId18"/>
    </p:embeddedFont>
    <p:embeddedFont>
      <p:font typeface="Nixie One" panose="020B0604020202020204" charset="0"/>
      <p:regular r:id="rId19"/>
    </p:embeddedFont>
    <p:embeddedFont>
      <p:font typeface="Varela Round" panose="020B0604020202020204" charset="-79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867522-E5CC-4512-B386-50F4AF7B4268}">
  <a:tblStyle styleId="{FF867522-E5CC-4512-B386-50F4AF7B42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6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255400" y="238525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ko-KR" sz="4800" b="1" dirty="0">
                <a:solidFill>
                  <a:schemeClr val="tx1"/>
                </a:solidFill>
                <a:latin typeface="Barlow Condensed" panose="00000506000000000000" pitchFamily="2" charset="0"/>
                <a:ea typeface="맑은 고딕" pitchFamily="50" charset="-127"/>
                <a:cs typeface="Arial" pitchFamily="34" charset="0"/>
              </a:rPr>
              <a:t>Curricular </a:t>
            </a:r>
            <a:br>
              <a:rPr lang="en-US" altLang="ko-KR" sz="4800" b="1" dirty="0">
                <a:solidFill>
                  <a:schemeClr val="tx1"/>
                </a:solidFill>
                <a:latin typeface="Barlow Condensed" panose="00000506000000000000" pitchFamily="2" charset="0"/>
                <a:ea typeface="맑은 고딕" pitchFamily="50" charset="-127"/>
                <a:cs typeface="Arial" pitchFamily="34" charset="0"/>
              </a:rPr>
            </a:br>
            <a:r>
              <a:rPr lang="en-US" altLang="ko-KR" sz="4800" b="1" dirty="0">
                <a:solidFill>
                  <a:schemeClr val="tx1"/>
                </a:solidFill>
                <a:latin typeface="Barlow Condensed" panose="00000506000000000000" pitchFamily="2" charset="0"/>
                <a:ea typeface="맑은 고딕" pitchFamily="50" charset="-127"/>
                <a:cs typeface="Arial" pitchFamily="34" charset="0"/>
              </a:rPr>
              <a:t>Prioritizing Unit:</a:t>
            </a:r>
            <a:br>
              <a:rPr lang="en-US" altLang="ko-KR" sz="4800" b="1" dirty="0">
                <a:solidFill>
                  <a:schemeClr val="tx1"/>
                </a:solidFill>
                <a:latin typeface="Barlow Condensed" panose="00000506000000000000" pitchFamily="2" charset="0"/>
                <a:ea typeface="맑은 고딕" pitchFamily="50" charset="-127"/>
                <a:cs typeface="Arial" pitchFamily="34" charset="0"/>
              </a:rPr>
            </a:br>
            <a:r>
              <a:rPr lang="en-US" altLang="ko-KR" sz="3200" u="sng" dirty="0">
                <a:solidFill>
                  <a:schemeClr val="tx1"/>
                </a:solidFill>
                <a:latin typeface="Barlow Condensed" panose="00000506000000000000" pitchFamily="2" charset="0"/>
                <a:cs typeface="Arial" pitchFamily="34" charset="0"/>
              </a:rPr>
              <a:t>My house</a:t>
            </a:r>
            <a:br>
              <a:rPr kumimoji="0" lang="en-US" altLang="ko-KR" sz="2000" dirty="0">
                <a:solidFill>
                  <a:schemeClr val="tx1"/>
                </a:solidFill>
                <a:latin typeface="Barlow Condensed" panose="00000506000000000000" pitchFamily="2" charset="0"/>
                <a:cs typeface="Arial" pitchFamily="34" charset="0"/>
              </a:rPr>
            </a:br>
            <a:r>
              <a:rPr lang="es-CL" sz="2000" dirty="0">
                <a:solidFill>
                  <a:schemeClr val="tx1"/>
                </a:solidFill>
                <a:latin typeface="Barlow Condensed" panose="00000506000000000000" pitchFamily="2" charset="0"/>
              </a:rPr>
              <a:t>Centro Educacional San Carlos </a:t>
            </a:r>
            <a:br>
              <a:rPr lang="es-CL" sz="2000" dirty="0">
                <a:solidFill>
                  <a:schemeClr val="tx1"/>
                </a:solidFill>
                <a:latin typeface="Barlow Condensed" panose="00000506000000000000" pitchFamily="2" charset="0"/>
              </a:rPr>
            </a:br>
            <a:r>
              <a:rPr lang="es-CL" sz="2000" dirty="0">
                <a:solidFill>
                  <a:schemeClr val="tx1"/>
                </a:solidFill>
                <a:latin typeface="Barlow Condensed" panose="00000506000000000000" pitchFamily="2" charset="0"/>
              </a:rPr>
              <a:t>de Aragón</a:t>
            </a:r>
            <a:br>
              <a:rPr lang="es-CL" sz="2000" dirty="0">
                <a:solidFill>
                  <a:schemeClr val="tx1"/>
                </a:solidFill>
                <a:latin typeface="Barlow Condensed" panose="00000506000000000000" pitchFamily="2" charset="0"/>
              </a:rPr>
            </a:br>
            <a:r>
              <a:rPr lang="es-CL" sz="2000" dirty="0">
                <a:solidFill>
                  <a:schemeClr val="tx1"/>
                </a:solidFill>
                <a:latin typeface="Barlow Condensed" panose="00000506000000000000" pitchFamily="2" charset="0"/>
              </a:rPr>
              <a:t>2°A,B,C y D</a:t>
            </a:r>
            <a:br>
              <a:rPr lang="es-CL" sz="2000" dirty="0">
                <a:solidFill>
                  <a:schemeClr val="tx1"/>
                </a:solidFill>
                <a:latin typeface="Barlow Condensed" panose="00000506000000000000" pitchFamily="2" charset="0"/>
              </a:rPr>
            </a:br>
            <a:r>
              <a:rPr lang="es-CL" sz="2000" dirty="0">
                <a:solidFill>
                  <a:schemeClr val="tx1"/>
                </a:solidFill>
                <a:latin typeface="Barlow Condensed" panose="00000506000000000000" pitchFamily="2" charset="0"/>
              </a:rPr>
              <a:t>English Department</a:t>
            </a:r>
            <a:br>
              <a:rPr lang="es-CL" sz="4800" dirty="0">
                <a:solidFill>
                  <a:schemeClr val="bg1"/>
                </a:solidFill>
                <a:latin typeface="Barlow Condensed" panose="00000506000000000000" pitchFamily="2" charset="0"/>
              </a:rPr>
            </a:br>
            <a:endParaRPr lang="en-US" altLang="ko-KR" sz="4800" b="1" dirty="0">
              <a:solidFill>
                <a:schemeClr val="tx1"/>
              </a:solidFill>
              <a:latin typeface="Barlow Condensed" panose="00000506000000000000" pitchFamily="2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75BB604-2340-4C51-88FC-0FEBE378E8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10</a:t>
            </a:fld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18409B-3205-4D20-9289-A841FC5D1BA2}"/>
              </a:ext>
            </a:extLst>
          </p:cNvPr>
          <p:cNvSpPr txBox="1"/>
          <p:nvPr/>
        </p:nvSpPr>
        <p:spPr>
          <a:xfrm>
            <a:off x="2819972" y="478464"/>
            <a:ext cx="2821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u="sng" dirty="0">
                <a:latin typeface="Nixie One" panose="020B0604020202020204" charset="0"/>
              </a:rPr>
              <a:t>Activity N°1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1083EA-076B-4074-9085-8C983A5F08CF}"/>
              </a:ext>
            </a:extLst>
          </p:cNvPr>
          <p:cNvSpPr txBox="1"/>
          <p:nvPr/>
        </p:nvSpPr>
        <p:spPr>
          <a:xfrm>
            <a:off x="797569" y="2371695"/>
            <a:ext cx="7548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>
                <a:latin typeface="Varela Round" panose="020B0604020202020204" charset="-79"/>
                <a:cs typeface="Varela Round" panose="020B0604020202020204" charset="-79"/>
              </a:rPr>
              <a:t>Write the correct name of the different parts of the house</a:t>
            </a:r>
            <a:r>
              <a:rPr lang="es-CL" sz="1800" dirty="0">
                <a:latin typeface="Varela Round" panose="020B0604020202020204" charset="-79"/>
                <a:cs typeface="Varela Round" panose="020B0604020202020204" charset="-79"/>
              </a:rPr>
              <a:t>.</a:t>
            </a:r>
          </a:p>
        </p:txBody>
      </p:sp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21CE177F-F1E1-4D93-9DED-1527C79F8AE3}"/>
              </a:ext>
            </a:extLst>
          </p:cNvPr>
          <p:cNvSpPr/>
          <p:nvPr/>
        </p:nvSpPr>
        <p:spPr>
          <a:xfrm>
            <a:off x="7070653" y="232821"/>
            <a:ext cx="595424" cy="568808"/>
          </a:xfrm>
          <a:prstGeom prst="star5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73199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0EAE0B4-6545-4ABC-A16C-A26D45AA58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11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E2FB99-A05D-4A9C-8B0C-76D15D13A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9" y="243076"/>
            <a:ext cx="7119202" cy="4657347"/>
          </a:xfrm>
          <a:prstGeom prst="rect">
            <a:avLst/>
          </a:prstGeom>
        </p:spPr>
      </p:pic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3AA8B725-7E61-4F5B-9F62-1ADCB90BFDE2}"/>
              </a:ext>
            </a:extLst>
          </p:cNvPr>
          <p:cNvSpPr/>
          <p:nvPr/>
        </p:nvSpPr>
        <p:spPr>
          <a:xfrm>
            <a:off x="7833889" y="243076"/>
            <a:ext cx="595424" cy="568808"/>
          </a:xfrm>
          <a:prstGeom prst="star5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62727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72F8D26-CF73-4D02-9D2A-66FB5048D7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12</a:t>
            </a:fld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042E9E-734D-498A-9FF1-37DE49878CFD}"/>
              </a:ext>
            </a:extLst>
          </p:cNvPr>
          <p:cNvSpPr txBox="1"/>
          <p:nvPr/>
        </p:nvSpPr>
        <p:spPr>
          <a:xfrm>
            <a:off x="2764465" y="361508"/>
            <a:ext cx="293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u="sng" dirty="0">
                <a:latin typeface="Nixie One" panose="020B0604020202020204" charset="0"/>
                <a:cs typeface="Varela Round" panose="020B0604020202020204" charset="-79"/>
              </a:rPr>
              <a:t>Activity N°2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A75B83-956F-462E-8473-1150AE0C887B}"/>
              </a:ext>
            </a:extLst>
          </p:cNvPr>
          <p:cNvSpPr txBox="1"/>
          <p:nvPr/>
        </p:nvSpPr>
        <p:spPr>
          <a:xfrm>
            <a:off x="587158" y="1151178"/>
            <a:ext cx="8018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>
                <a:latin typeface="Varela Round" panose="020B0604020202020204" charset="-79"/>
                <a:cs typeface="Varela Round" panose="020B0604020202020204" charset="-79"/>
              </a:rPr>
              <a:t>Write the name of the part of the house in which you could find these objects</a:t>
            </a:r>
            <a:r>
              <a:rPr lang="es-CL" dirty="0">
                <a:latin typeface="Varela Round" panose="020B0604020202020204" charset="-79"/>
                <a:cs typeface="Varela Round" panose="020B0604020202020204" charset="-79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4AE9C1-73DC-4F0B-8CA9-3BB071D3CF8B}"/>
              </a:ext>
            </a:extLst>
          </p:cNvPr>
          <p:cNvSpPr txBox="1"/>
          <p:nvPr/>
        </p:nvSpPr>
        <p:spPr>
          <a:xfrm>
            <a:off x="1030004" y="191386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1.</a:t>
            </a:r>
          </a:p>
        </p:txBody>
      </p:sp>
      <p:pic>
        <p:nvPicPr>
          <p:cNvPr id="8194" name="Picture 2" descr="Drawing for Kids | How to Draw Fridge Coloring Pages for Toddlers ...">
            <a:extLst>
              <a:ext uri="{FF2B5EF4-FFF2-40B4-BE49-F238E27FC236}">
                <a16:creationId xmlns:a16="http://schemas.microsoft.com/office/drawing/2014/main" id="{E9D8B99D-24DA-4B82-B35F-36C53C690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8" r="15466"/>
          <a:stretch/>
        </p:blipFill>
        <p:spPr bwMode="auto">
          <a:xfrm>
            <a:off x="1363750" y="1690577"/>
            <a:ext cx="1233377" cy="131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7B4630D-FF80-4F47-81B3-C1E97472B2E3}"/>
              </a:ext>
            </a:extLst>
          </p:cNvPr>
          <p:cNvSpPr txBox="1"/>
          <p:nvPr/>
        </p:nvSpPr>
        <p:spPr>
          <a:xfrm>
            <a:off x="1030004" y="3459653"/>
            <a:ext cx="346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Varela Round" panose="020B0604020202020204" charset="-79"/>
                <a:cs typeface="Varela Round" panose="020B0604020202020204" charset="-79"/>
              </a:rPr>
              <a:t>2</a:t>
            </a:r>
            <a:r>
              <a:rPr lang="es-CL" dirty="0"/>
              <a:t>.</a:t>
            </a:r>
          </a:p>
        </p:txBody>
      </p:sp>
      <p:pic>
        <p:nvPicPr>
          <p:cNvPr id="8196" name="Picture 4" descr="Bed Coloring Page - Ultra Coloring Pages">
            <a:extLst>
              <a:ext uri="{FF2B5EF4-FFF2-40B4-BE49-F238E27FC236}">
                <a16:creationId xmlns:a16="http://schemas.microsoft.com/office/drawing/2014/main" id="{D36D47FA-A2EA-4988-BCAD-7B44A7228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2" b="19231"/>
          <a:stretch/>
        </p:blipFill>
        <p:spPr bwMode="auto">
          <a:xfrm>
            <a:off x="1363750" y="3236370"/>
            <a:ext cx="1928555" cy="11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F211CE7-9029-46A8-A2D8-8C9EED3CA598}"/>
              </a:ext>
            </a:extLst>
          </p:cNvPr>
          <p:cNvSpPr txBox="1"/>
          <p:nvPr/>
        </p:nvSpPr>
        <p:spPr>
          <a:xfrm>
            <a:off x="4423144" y="1690577"/>
            <a:ext cx="346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Varela Round" panose="020B0604020202020204" charset="-79"/>
                <a:cs typeface="Varela Round" panose="020B0604020202020204" charset="-79"/>
              </a:rPr>
              <a:t>3</a:t>
            </a:r>
            <a:r>
              <a:rPr lang="es-CL" dirty="0"/>
              <a:t>.</a:t>
            </a:r>
          </a:p>
        </p:txBody>
      </p:sp>
      <p:pic>
        <p:nvPicPr>
          <p:cNvPr id="8198" name="Picture 6" descr="Butterfly With Flower In The Garden Colouring Pages Coloring Page ...">
            <a:extLst>
              <a:ext uri="{FF2B5EF4-FFF2-40B4-BE49-F238E27FC236}">
                <a16:creationId xmlns:a16="http://schemas.microsoft.com/office/drawing/2014/main" id="{C8BB9D68-9F54-46DA-9AE9-CA8F32328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09" y="1641487"/>
            <a:ext cx="1732822" cy="12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5CD02D-DB1A-4E1C-A5D3-D0A0444AD739}"/>
              </a:ext>
            </a:extLst>
          </p:cNvPr>
          <p:cNvSpPr txBox="1"/>
          <p:nvPr/>
        </p:nvSpPr>
        <p:spPr>
          <a:xfrm>
            <a:off x="4571999" y="3236370"/>
            <a:ext cx="346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Varela Round" panose="020B0604020202020204" charset="-79"/>
                <a:cs typeface="Varela Round" panose="020B0604020202020204" charset="-79"/>
              </a:rPr>
              <a:t>4</a:t>
            </a:r>
            <a:r>
              <a:rPr lang="es-CL" dirty="0"/>
              <a:t>.</a:t>
            </a:r>
          </a:p>
        </p:txBody>
      </p:sp>
      <p:pic>
        <p:nvPicPr>
          <p:cNvPr id="8200" name="Picture 8" descr="6 Best Cozy and Inspired Dining Room Coloring Pages for Children ...">
            <a:extLst>
              <a:ext uri="{FF2B5EF4-FFF2-40B4-BE49-F238E27FC236}">
                <a16:creationId xmlns:a16="http://schemas.microsoft.com/office/drawing/2014/main" id="{E908708F-0FB5-4E7D-8393-57C3BDAC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69" y="3064754"/>
            <a:ext cx="1928555" cy="149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trella: 5 puntas 12">
            <a:extLst>
              <a:ext uri="{FF2B5EF4-FFF2-40B4-BE49-F238E27FC236}">
                <a16:creationId xmlns:a16="http://schemas.microsoft.com/office/drawing/2014/main" id="{4FB08CF0-CB7C-4739-8F4D-594BF26D6AF1}"/>
              </a:ext>
            </a:extLst>
          </p:cNvPr>
          <p:cNvSpPr/>
          <p:nvPr/>
        </p:nvSpPr>
        <p:spPr>
          <a:xfrm>
            <a:off x="7155713" y="292144"/>
            <a:ext cx="595424" cy="568808"/>
          </a:xfrm>
          <a:prstGeom prst="star5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094265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2510572" y="813357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/>
              <a:t>July 6th- July 10th </a:t>
            </a:r>
            <a:endParaRPr sz="3000" dirty="0"/>
          </a:p>
        </p:txBody>
      </p:sp>
      <p:sp>
        <p:nvSpPr>
          <p:cNvPr id="201" name="Google Shape;201;p14"/>
          <p:cNvSpPr txBox="1"/>
          <p:nvPr/>
        </p:nvSpPr>
        <p:spPr>
          <a:xfrm>
            <a:off x="2123985" y="1592328"/>
            <a:ext cx="6658507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Objective</a:t>
            </a:r>
            <a:r>
              <a:rPr lang="en-US" sz="2800" dirty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: To identify and use different parts of a house.</a:t>
            </a: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Ability</a:t>
            </a:r>
            <a:r>
              <a:rPr lang="en-US" sz="2800" dirty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: Writing and Listening.</a:t>
            </a: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Attitude</a:t>
            </a:r>
            <a:r>
              <a:rPr lang="en-US" sz="2800" dirty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: to show interest in your surroundings.</a:t>
            </a:r>
          </a:p>
        </p:txBody>
      </p:sp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C4F53739-1EB9-4861-8CF3-6C591D60029B}"/>
              </a:ext>
            </a:extLst>
          </p:cNvPr>
          <p:cNvSpPr/>
          <p:nvPr/>
        </p:nvSpPr>
        <p:spPr>
          <a:xfrm>
            <a:off x="6528392" y="244549"/>
            <a:ext cx="595424" cy="568808"/>
          </a:xfrm>
          <a:prstGeom prst="star5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subTitle" idx="4294967295"/>
          </p:nvPr>
        </p:nvSpPr>
        <p:spPr>
          <a:xfrm>
            <a:off x="1040250" y="413193"/>
            <a:ext cx="65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00ACC3"/>
                </a:solidFill>
                <a:latin typeface="Nixie One" panose="020B0604020202020204" charset="0"/>
              </a:rPr>
              <a:t>Parts of the </a:t>
            </a:r>
            <a:r>
              <a:rPr lang="es-CL" sz="4800" b="1" dirty="0">
                <a:solidFill>
                  <a:srgbClr val="00ACC3"/>
                </a:solidFill>
                <a:latin typeface="Nixie One" panose="020B0604020202020204" charset="0"/>
              </a:rPr>
              <a:t>H</a:t>
            </a:r>
            <a:r>
              <a:rPr lang="en" sz="4800" b="1" dirty="0">
                <a:solidFill>
                  <a:srgbClr val="00ACC3"/>
                </a:solidFill>
                <a:latin typeface="Nixie One" panose="020B0604020202020204" charset="0"/>
              </a:rPr>
              <a:t>ouse</a:t>
            </a:r>
            <a:endParaRPr sz="4800" b="1" dirty="0">
              <a:solidFill>
                <a:srgbClr val="00ACC3"/>
              </a:solidFill>
              <a:latin typeface="Nixie One" panose="020B0604020202020204" charset="0"/>
            </a:endParaRPr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26" name="Picture 2" descr="Bedroom clipart bedrooom, Bedroom bedrooom Transparent FREE for ...">
            <a:extLst>
              <a:ext uri="{FF2B5EF4-FFF2-40B4-BE49-F238E27FC236}">
                <a16:creationId xmlns:a16="http://schemas.microsoft.com/office/drawing/2014/main" id="{2EEEA076-2B12-46E8-BB7E-18EE3090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2275"/>
            <a:ext cx="2476647" cy="185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EB9A479-6021-421B-AE1F-523E63A63F35}"/>
              </a:ext>
            </a:extLst>
          </p:cNvPr>
          <p:cNvSpPr txBox="1"/>
          <p:nvPr/>
        </p:nvSpPr>
        <p:spPr>
          <a:xfrm>
            <a:off x="1587394" y="2237853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>
                <a:latin typeface="Varela Round" panose="020B0604020202020204" charset="-79"/>
                <a:cs typeface="Varela Round" panose="020B0604020202020204" charset="-79"/>
              </a:rPr>
              <a:t> Bedroom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22B7F0-EBEA-4142-8BA4-DCE8B03A7C9C}"/>
              </a:ext>
            </a:extLst>
          </p:cNvPr>
          <p:cNvSpPr txBox="1"/>
          <p:nvPr/>
        </p:nvSpPr>
        <p:spPr>
          <a:xfrm>
            <a:off x="2534769" y="2704438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Varela Round" panose="020B0604020202020204" charset="-79"/>
                <a:cs typeface="Varela Round" panose="020B0604020202020204" charset="-79"/>
              </a:rPr>
              <a:t>Dormitorio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28BFB2B5-E817-407C-9DEC-ACE48449D3B9}"/>
              </a:ext>
            </a:extLst>
          </p:cNvPr>
          <p:cNvSpPr/>
          <p:nvPr/>
        </p:nvSpPr>
        <p:spPr>
          <a:xfrm>
            <a:off x="7508326" y="725572"/>
            <a:ext cx="595424" cy="568808"/>
          </a:xfrm>
          <a:prstGeom prst="star5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type="ctrTitle" idx="4294967295"/>
          </p:nvPr>
        </p:nvSpPr>
        <p:spPr>
          <a:xfrm>
            <a:off x="1304925" y="135550"/>
            <a:ext cx="65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4800" b="1" dirty="0">
                <a:solidFill>
                  <a:srgbClr val="00ACC3"/>
                </a:solidFill>
              </a:rPr>
              <a:t>Parts of the House</a:t>
            </a:r>
          </a:p>
        </p:txBody>
      </p:sp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050" name="Picture 2" descr="Toilet Sink Stock Illustrations – 11,127 Toilet Sink Stock ...">
            <a:extLst>
              <a:ext uri="{FF2B5EF4-FFF2-40B4-BE49-F238E27FC236}">
                <a16:creationId xmlns:a16="http://schemas.microsoft.com/office/drawing/2014/main" id="{8F99614A-260D-4AB2-969A-4A101A68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09" y="1743463"/>
            <a:ext cx="3243016" cy="20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E834EC2-5399-4304-900A-B9A03AF2395E}"/>
              </a:ext>
            </a:extLst>
          </p:cNvPr>
          <p:cNvSpPr txBox="1"/>
          <p:nvPr/>
        </p:nvSpPr>
        <p:spPr>
          <a:xfrm>
            <a:off x="1511281" y="2378896"/>
            <a:ext cx="227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>
                <a:latin typeface="Varela Round" panose="020B0604020202020204" charset="-79"/>
                <a:cs typeface="Varela Round" panose="020B0604020202020204" charset="-79"/>
              </a:rPr>
              <a:t> Bathroom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B9EC31-744D-4E19-9E70-2676D888C4DF}"/>
              </a:ext>
            </a:extLst>
          </p:cNvPr>
          <p:cNvSpPr txBox="1"/>
          <p:nvPr/>
        </p:nvSpPr>
        <p:spPr>
          <a:xfrm>
            <a:off x="3019647" y="2748228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Varela Round" panose="020B0604020202020204" charset="-79"/>
                <a:cs typeface="Varela Round" panose="020B0604020202020204" charset="-79"/>
              </a:rPr>
              <a:t>Baño</a:t>
            </a:r>
          </a:p>
        </p:txBody>
      </p:sp>
      <p:sp>
        <p:nvSpPr>
          <p:cNvPr id="17" name="Estrella: 5 puntas 16">
            <a:extLst>
              <a:ext uri="{FF2B5EF4-FFF2-40B4-BE49-F238E27FC236}">
                <a16:creationId xmlns:a16="http://schemas.microsoft.com/office/drawing/2014/main" id="{98BED7FE-D245-43EB-A274-54F9D40C776D}"/>
              </a:ext>
            </a:extLst>
          </p:cNvPr>
          <p:cNvSpPr/>
          <p:nvPr/>
        </p:nvSpPr>
        <p:spPr>
          <a:xfrm>
            <a:off x="7243651" y="135550"/>
            <a:ext cx="595424" cy="568808"/>
          </a:xfrm>
          <a:prstGeom prst="star5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AD11976-E726-4DEF-81AA-E43B963143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5</a:t>
            </a:fld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E98871-FFF4-4477-947B-7CCCED41B107}"/>
              </a:ext>
            </a:extLst>
          </p:cNvPr>
          <p:cNvSpPr txBox="1"/>
          <p:nvPr/>
        </p:nvSpPr>
        <p:spPr>
          <a:xfrm>
            <a:off x="1889937" y="399005"/>
            <a:ext cx="6403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400" b="1" dirty="0">
                <a:solidFill>
                  <a:srgbClr val="00ACC3"/>
                </a:solidFill>
                <a:latin typeface="Nixie One" panose="020B0604020202020204" charset="0"/>
              </a:rPr>
              <a:t>Parts of the House</a:t>
            </a:r>
            <a:endParaRPr lang="es-CL" sz="4400" dirty="0">
              <a:latin typeface="Nixie One" panose="020B0604020202020204" charset="0"/>
            </a:endParaRPr>
          </a:p>
        </p:txBody>
      </p:sp>
      <p:pic>
        <p:nvPicPr>
          <p:cNvPr id="3074" name="Picture 2" descr="Pictures Kitchen Transparent &amp; PNG Clipart Free Download - YAWD">
            <a:extLst>
              <a:ext uri="{FF2B5EF4-FFF2-40B4-BE49-F238E27FC236}">
                <a16:creationId xmlns:a16="http://schemas.microsoft.com/office/drawing/2014/main" id="{46B183C2-333A-4925-B66F-59014636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0" y="1658678"/>
            <a:ext cx="2989521" cy="22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1302FDC-2680-4882-A72C-13716A6B95F1}"/>
              </a:ext>
            </a:extLst>
          </p:cNvPr>
          <p:cNvSpPr txBox="1"/>
          <p:nvPr/>
        </p:nvSpPr>
        <p:spPr>
          <a:xfrm>
            <a:off x="1462340" y="2376827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>
                <a:latin typeface="Varela Round" panose="020B0604020202020204" charset="-79"/>
                <a:cs typeface="Varela Round" panose="020B0604020202020204" charset="-79"/>
              </a:rPr>
              <a:t> Kitchen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97A63E-C3BD-4246-8ABE-AC468ACE51C0}"/>
              </a:ext>
            </a:extLst>
          </p:cNvPr>
          <p:cNvSpPr txBox="1"/>
          <p:nvPr/>
        </p:nvSpPr>
        <p:spPr>
          <a:xfrm>
            <a:off x="2557190" y="2766673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Varela Round" panose="020B0604020202020204" charset="-79"/>
                <a:cs typeface="Varela Round" panose="020B0604020202020204" charset="-79"/>
              </a:rPr>
              <a:t>Cocina</a:t>
            </a:r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BB1D9955-0089-4D4A-B344-E6ADEB857971}"/>
              </a:ext>
            </a:extLst>
          </p:cNvPr>
          <p:cNvSpPr/>
          <p:nvPr/>
        </p:nvSpPr>
        <p:spPr>
          <a:xfrm>
            <a:off x="7400262" y="214917"/>
            <a:ext cx="595424" cy="568808"/>
          </a:xfrm>
          <a:prstGeom prst="star5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198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76429F8-A057-48BD-B268-EADBD9CA6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6</a:t>
            </a:fld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622600-FBC9-4E68-8C6B-F11781496541}"/>
              </a:ext>
            </a:extLst>
          </p:cNvPr>
          <p:cNvSpPr txBox="1"/>
          <p:nvPr/>
        </p:nvSpPr>
        <p:spPr>
          <a:xfrm>
            <a:off x="1826141" y="462800"/>
            <a:ext cx="61589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400" b="1" dirty="0">
                <a:solidFill>
                  <a:srgbClr val="00ACC3"/>
                </a:solidFill>
                <a:latin typeface="Nixie One" panose="020B0604020202020204" charset="0"/>
              </a:rPr>
              <a:t>Parts of the House</a:t>
            </a:r>
            <a:endParaRPr lang="es-CL" sz="4400" dirty="0">
              <a:latin typeface="Nixie One" panose="020B0604020202020204" charset="0"/>
            </a:endParaRPr>
          </a:p>
        </p:txBody>
      </p:sp>
      <p:pic>
        <p:nvPicPr>
          <p:cNvPr id="4098" name="Picture 2" descr="Interior Of A House Living Room Royalty Free Cliparts, Vectors ...">
            <a:extLst>
              <a:ext uri="{FF2B5EF4-FFF2-40B4-BE49-F238E27FC236}">
                <a16:creationId xmlns:a16="http://schemas.microsoft.com/office/drawing/2014/main" id="{E1798EF0-8742-4A2E-9886-1B545CD38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00" y="1690577"/>
            <a:ext cx="3017211" cy="204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D373182-2AAD-4D99-91EB-6133B3299154}"/>
              </a:ext>
            </a:extLst>
          </p:cNvPr>
          <p:cNvSpPr txBox="1"/>
          <p:nvPr/>
        </p:nvSpPr>
        <p:spPr>
          <a:xfrm>
            <a:off x="1279376" y="2453680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>
                <a:latin typeface="Varela Round" panose="020B0604020202020204" charset="-79"/>
                <a:cs typeface="Varela Round" panose="020B0604020202020204" charset="-79"/>
              </a:rPr>
              <a:t> Living Room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0E78CC-B5A8-4469-AE73-8EB040A04886}"/>
              </a:ext>
            </a:extLst>
          </p:cNvPr>
          <p:cNvSpPr txBox="1"/>
          <p:nvPr/>
        </p:nvSpPr>
        <p:spPr>
          <a:xfrm>
            <a:off x="2704446" y="2833360"/>
            <a:ext cx="1276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Varela Round" panose="020B0604020202020204" charset="-79"/>
                <a:cs typeface="Varela Round" panose="020B0604020202020204" charset="-79"/>
              </a:rPr>
              <a:t>Sala de estar</a:t>
            </a:r>
          </a:p>
        </p:txBody>
      </p:sp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4F66706A-3C0E-43C7-9FA0-532AC46A89FB}"/>
              </a:ext>
            </a:extLst>
          </p:cNvPr>
          <p:cNvSpPr/>
          <p:nvPr/>
        </p:nvSpPr>
        <p:spPr>
          <a:xfrm>
            <a:off x="7687338" y="669033"/>
            <a:ext cx="595424" cy="568808"/>
          </a:xfrm>
          <a:prstGeom prst="star5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6057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E92ABD1-036C-4975-8E4B-7C548C388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7</a:t>
            </a:fld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25E3AB-3A8F-4E1E-9F47-C088D279D677}"/>
              </a:ext>
            </a:extLst>
          </p:cNvPr>
          <p:cNvSpPr txBox="1"/>
          <p:nvPr/>
        </p:nvSpPr>
        <p:spPr>
          <a:xfrm>
            <a:off x="1848735" y="412339"/>
            <a:ext cx="61589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400" b="1" dirty="0">
                <a:solidFill>
                  <a:srgbClr val="00ACC3"/>
                </a:solidFill>
                <a:latin typeface="Nixie One" panose="020B0604020202020204" charset="0"/>
              </a:rPr>
              <a:t>Parts of the House</a:t>
            </a:r>
            <a:endParaRPr lang="es-CL" sz="4400" dirty="0">
              <a:latin typeface="Nixie One" panose="020B060402020202020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8BA50A-38FC-4C95-95F2-A81360E68332}"/>
              </a:ext>
            </a:extLst>
          </p:cNvPr>
          <p:cNvSpPr txBox="1"/>
          <p:nvPr/>
        </p:nvSpPr>
        <p:spPr>
          <a:xfrm>
            <a:off x="1231222" y="2310140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L" sz="2800" dirty="0">
                <a:latin typeface="Varela Round" panose="020B0604020202020204" charset="-79"/>
                <a:cs typeface="Varela Round" panose="020B0604020202020204" charset="-79"/>
              </a:rPr>
              <a:t>Dining Room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719F9F-A1E4-42EB-B562-7DBD5AC99EE8}"/>
              </a:ext>
            </a:extLst>
          </p:cNvPr>
          <p:cNvSpPr txBox="1"/>
          <p:nvPr/>
        </p:nvSpPr>
        <p:spPr>
          <a:xfrm>
            <a:off x="3125972" y="2684155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Varela Round" panose="020B0604020202020204" charset="-79"/>
                <a:cs typeface="Varela Round" panose="020B0604020202020204" charset="-79"/>
              </a:rPr>
              <a:t>Comedor</a:t>
            </a:r>
          </a:p>
        </p:txBody>
      </p:sp>
      <p:pic>
        <p:nvPicPr>
          <p:cNvPr id="5122" name="Picture 2" descr="Library of dining room png transparent download png files ...">
            <a:extLst>
              <a:ext uri="{FF2B5EF4-FFF2-40B4-BE49-F238E27FC236}">
                <a16:creationId xmlns:a16="http://schemas.microsoft.com/office/drawing/2014/main" id="{4A73EE7D-FBA8-4E8E-9923-74F9EAA9C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27" y="1654539"/>
            <a:ext cx="2886687" cy="215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BB2FF883-2B33-4C89-AA65-E36CB5E91388}"/>
              </a:ext>
            </a:extLst>
          </p:cNvPr>
          <p:cNvSpPr/>
          <p:nvPr/>
        </p:nvSpPr>
        <p:spPr>
          <a:xfrm>
            <a:off x="7651454" y="539104"/>
            <a:ext cx="712380" cy="611338"/>
          </a:xfrm>
          <a:prstGeom prst="star5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08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E94BB56-6CDF-4C00-94E6-2583F79CAB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8</a:t>
            </a:fld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8B7DB3-FEF7-4A5A-ACED-268714B2B8F8}"/>
              </a:ext>
            </a:extLst>
          </p:cNvPr>
          <p:cNvSpPr txBox="1"/>
          <p:nvPr/>
        </p:nvSpPr>
        <p:spPr>
          <a:xfrm>
            <a:off x="1868671" y="473432"/>
            <a:ext cx="6541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400" b="1" dirty="0">
                <a:solidFill>
                  <a:srgbClr val="00ACC3"/>
                </a:solidFill>
                <a:latin typeface="Nixie One" panose="020B0604020202020204" charset="0"/>
              </a:rPr>
              <a:t>Parts of the House</a:t>
            </a:r>
            <a:endParaRPr lang="es-CL" sz="4400" dirty="0">
              <a:latin typeface="Nixie One" panose="020B0604020202020204" charset="0"/>
            </a:endParaRPr>
          </a:p>
        </p:txBody>
      </p:sp>
      <p:pic>
        <p:nvPicPr>
          <p:cNvPr id="6146" name="Picture 2" descr="Cabritos Lindos Que Juegan En El Jardín Ilustraciones Vectoriales ...">
            <a:extLst>
              <a:ext uri="{FF2B5EF4-FFF2-40B4-BE49-F238E27FC236}">
                <a16:creationId xmlns:a16="http://schemas.microsoft.com/office/drawing/2014/main" id="{1B2C5F86-0157-4A57-9C87-364E219A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5636"/>
            <a:ext cx="2753833" cy="20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B04834A-D4B0-4EFE-9DF1-DADC72E83FE4}"/>
              </a:ext>
            </a:extLst>
          </p:cNvPr>
          <p:cNvSpPr txBox="1"/>
          <p:nvPr/>
        </p:nvSpPr>
        <p:spPr>
          <a:xfrm>
            <a:off x="1868671" y="2363197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>
                <a:latin typeface="Varela Round" panose="020B0604020202020204" charset="-79"/>
                <a:cs typeface="Varela Round" panose="020B0604020202020204" charset="-79"/>
              </a:rPr>
              <a:t> Garden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E250E2-3F14-471B-AB74-E5420CA8E224}"/>
              </a:ext>
            </a:extLst>
          </p:cNvPr>
          <p:cNvSpPr txBox="1"/>
          <p:nvPr/>
        </p:nvSpPr>
        <p:spPr>
          <a:xfrm>
            <a:off x="2989170" y="2792320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Varela Round" panose="020B0604020202020204" charset="-79"/>
                <a:cs typeface="Varela Round" panose="020B0604020202020204" charset="-79"/>
              </a:rPr>
              <a:t>Jardín</a:t>
            </a:r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E72C697E-26F4-42EC-8693-93F9C8BB8CDE}"/>
              </a:ext>
            </a:extLst>
          </p:cNvPr>
          <p:cNvSpPr/>
          <p:nvPr/>
        </p:nvSpPr>
        <p:spPr>
          <a:xfrm>
            <a:off x="7729872" y="714805"/>
            <a:ext cx="595424" cy="568808"/>
          </a:xfrm>
          <a:prstGeom prst="star5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267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FACBDDF-4652-440D-9C27-E0597EBACA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9</a:t>
            </a:fld>
            <a:endParaRPr lang="es-CL"/>
          </a:p>
        </p:txBody>
      </p:sp>
      <p:pic>
        <p:nvPicPr>
          <p:cNvPr id="7170" name="Picture 2" descr="Great free clipart, silhouette, coloring pages and drawings that ...">
            <a:extLst>
              <a:ext uri="{FF2B5EF4-FFF2-40B4-BE49-F238E27FC236}">
                <a16:creationId xmlns:a16="http://schemas.microsoft.com/office/drawing/2014/main" id="{A393447F-1979-4A93-BC86-99A2794B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45" y="1828800"/>
            <a:ext cx="3406884" cy="19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54EC08D-6EB0-4B1F-A7A2-942DCA386765}"/>
              </a:ext>
            </a:extLst>
          </p:cNvPr>
          <p:cNvSpPr txBox="1"/>
          <p:nvPr/>
        </p:nvSpPr>
        <p:spPr>
          <a:xfrm>
            <a:off x="1754372" y="2525376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>
                <a:latin typeface="Varela Round" panose="020B0604020202020204" charset="-79"/>
                <a:cs typeface="Varela Round" panose="020B0604020202020204" charset="-79"/>
              </a:rPr>
              <a:t> Yard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E85FC2-7C86-4341-B4F3-860338EAFBC6}"/>
              </a:ext>
            </a:extLst>
          </p:cNvPr>
          <p:cNvSpPr txBox="1"/>
          <p:nvPr/>
        </p:nvSpPr>
        <p:spPr>
          <a:xfrm>
            <a:off x="2604977" y="2894707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Varela Round" panose="020B0604020202020204" charset="-79"/>
                <a:cs typeface="Varela Round" panose="020B0604020202020204" charset="-79"/>
              </a:rPr>
              <a:t>Patio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CEE21D-B046-4D5D-A11C-E3CA136A288D}"/>
              </a:ext>
            </a:extLst>
          </p:cNvPr>
          <p:cNvSpPr txBox="1"/>
          <p:nvPr/>
        </p:nvSpPr>
        <p:spPr>
          <a:xfrm>
            <a:off x="1921834" y="489973"/>
            <a:ext cx="6541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400" b="1" dirty="0">
                <a:solidFill>
                  <a:srgbClr val="00ACC3"/>
                </a:solidFill>
                <a:latin typeface="Nixie One" panose="020B0604020202020204" charset="0"/>
              </a:rPr>
              <a:t>Parts of the House</a:t>
            </a:r>
            <a:endParaRPr lang="es-CL" sz="4400" dirty="0">
              <a:latin typeface="Nixie One" panose="020B0604020202020204" charset="0"/>
            </a:endParaRPr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86AFF50A-F4B1-4170-BED6-BF967EB72975}"/>
              </a:ext>
            </a:extLst>
          </p:cNvPr>
          <p:cNvSpPr/>
          <p:nvPr/>
        </p:nvSpPr>
        <p:spPr>
          <a:xfrm>
            <a:off x="7783034" y="690606"/>
            <a:ext cx="595424" cy="568808"/>
          </a:xfrm>
          <a:prstGeom prst="star5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3058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170</Words>
  <Application>Microsoft Office PowerPoint</Application>
  <PresentationFormat>Presentación en pantalla (16:9)</PresentationFormat>
  <Paragraphs>45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Varela Round</vt:lpstr>
      <vt:lpstr>Nixie One</vt:lpstr>
      <vt:lpstr>Wingdings</vt:lpstr>
      <vt:lpstr>Arial</vt:lpstr>
      <vt:lpstr>Barlow Condensed</vt:lpstr>
      <vt:lpstr>Puck template</vt:lpstr>
      <vt:lpstr>Curricular  Prioritizing Unit: My house Centro Educacional San Carlos  de Aragón 2°A,B,C y D English Department </vt:lpstr>
      <vt:lpstr>July 6th- July 10th </vt:lpstr>
      <vt:lpstr>Presentación de PowerPoint</vt:lpstr>
      <vt:lpstr>Parts of the House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Curricular  Prioritizing Unit: My house Centro Educacional San Carlos  de Aragón 2°A,B,C y D English Department</dc:title>
  <dc:creator>Cinzia Bizama</dc:creator>
  <cp:lastModifiedBy>Cinzia Bizama</cp:lastModifiedBy>
  <cp:revision>9</cp:revision>
  <dcterms:modified xsi:type="dcterms:W3CDTF">2020-07-02T14:15:37Z</dcterms:modified>
</cp:coreProperties>
</file>