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82996" y="143809"/>
            <a:ext cx="1584176" cy="411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23678"/>
            <a:ext cx="9144000" cy="1337740"/>
          </a:xfrm>
          <a:prstGeom prst="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21654" y="2600195"/>
            <a:ext cx="594015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CL" sz="1100" dirty="0">
                <a:ea typeface="Microsoft JhengHei Light" panose="020B0304030504040204" pitchFamily="34" charset="-120"/>
              </a:rPr>
              <a:t>Centro Educacional San Carlos de Aragón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CL" sz="1100" dirty="0">
                <a:ea typeface="Microsoft JhengHei Light" panose="020B0304030504040204" pitchFamily="34" charset="-120"/>
              </a:rPr>
              <a:t>6° A-B-C / Miss Tamara Sanhueza &amp; Miss Cinzia Bizama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968916" y="20793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  <a:ea typeface="맑은 고딕" pitchFamily="50" charset="-127"/>
                <a:cs typeface="Arial" pitchFamily="34" charset="0"/>
              </a:rPr>
              <a:t>Unit 1: Food and Health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810894"/>
            <a:ext cx="9144000" cy="67064"/>
          </a:xfrm>
          <a:prstGeom prst="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0" y="3314690"/>
            <a:ext cx="9144000" cy="67064"/>
          </a:xfrm>
          <a:prstGeom prst="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AD8A4-259A-4D09-B992-242956E0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Gill Sans MT" panose="020B0502020104020203" pitchFamily="34" charset="0"/>
              </a:rPr>
              <a:t>Activity N°2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D24168-46B5-43CF-BF85-866637BC3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053838"/>
            <a:ext cx="7416824" cy="460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Transform the following affirmative sentences to their</a:t>
            </a:r>
          </a:p>
          <a:p>
            <a:r>
              <a:rPr lang="es-CL" dirty="0"/>
              <a:t> interrogative form </a:t>
            </a:r>
          </a:p>
          <a:p>
            <a:r>
              <a:rPr lang="es-CL" dirty="0"/>
              <a:t>Example:  I am drawing a cactus </a:t>
            </a:r>
            <a:r>
              <a:rPr lang="es-CL" dirty="0">
                <a:sym typeface="Wingdings" panose="05000000000000000000" pitchFamily="2" charset="2"/>
              </a:rPr>
              <a:t> Am I drawing a cactus?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7243E-D4D7-4B83-9C4C-AACA26E75B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2144506"/>
            <a:ext cx="6912768" cy="29957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s-CL" sz="1800" dirty="0"/>
              <a:t>He is eating pasta </a:t>
            </a:r>
            <a:r>
              <a:rPr lang="es-CL" sz="1800" dirty="0">
                <a:sym typeface="Wingdings" panose="05000000000000000000" pitchFamily="2" charset="2"/>
              </a:rPr>
              <a:t> </a:t>
            </a:r>
          </a:p>
          <a:p>
            <a:pPr marL="342900" indent="-342900">
              <a:buAutoNum type="arabicPeriod"/>
            </a:pPr>
            <a:r>
              <a:rPr lang="es-CL" sz="1800" dirty="0">
                <a:sym typeface="Wingdings" panose="05000000000000000000" pitchFamily="2" charset="2"/>
              </a:rPr>
              <a:t>She is watching the </a:t>
            </a:r>
            <a:r>
              <a:rPr lang="es-CL" sz="1800" dirty="0" err="1">
                <a:sym typeface="Wingdings" panose="05000000000000000000" pitchFamily="2" charset="2"/>
              </a:rPr>
              <a:t>news</a:t>
            </a:r>
            <a:r>
              <a:rPr lang="es-CL" sz="1800" dirty="0">
                <a:sym typeface="Wingdings" panose="05000000000000000000" pitchFamily="2" charset="2"/>
              </a:rPr>
              <a:t> </a:t>
            </a:r>
          </a:p>
          <a:p>
            <a:pPr marL="342900" indent="-342900">
              <a:buAutoNum type="arabicPeriod"/>
            </a:pPr>
            <a:r>
              <a:rPr lang="es-CL" sz="1800" dirty="0">
                <a:sym typeface="Wingdings" panose="05000000000000000000" pitchFamily="2" charset="2"/>
              </a:rPr>
              <a:t>We are dancing on the table </a:t>
            </a:r>
          </a:p>
          <a:p>
            <a:pPr marL="342900" indent="-342900">
              <a:buAutoNum type="arabicPeriod"/>
            </a:pPr>
            <a:r>
              <a:rPr lang="es-CL" sz="1800" dirty="0">
                <a:sym typeface="Wingdings" panose="05000000000000000000" pitchFamily="2" charset="2"/>
              </a:rPr>
              <a:t>They are </a:t>
            </a:r>
            <a:r>
              <a:rPr lang="es-CL" sz="1800" dirty="0" err="1">
                <a:sym typeface="Wingdings" panose="05000000000000000000" pitchFamily="2" charset="2"/>
              </a:rPr>
              <a:t>having</a:t>
            </a:r>
            <a:r>
              <a:rPr lang="es-CL" sz="1800" dirty="0">
                <a:sym typeface="Wingdings" panose="05000000000000000000" pitchFamily="2" charset="2"/>
              </a:rPr>
              <a:t> a </a:t>
            </a:r>
            <a:r>
              <a:rPr lang="es-CL" sz="1800" dirty="0" err="1">
                <a:sym typeface="Wingdings" panose="05000000000000000000" pitchFamily="2" charset="2"/>
              </a:rPr>
              <a:t>party</a:t>
            </a:r>
            <a:r>
              <a:rPr lang="es-CL" sz="1800" dirty="0">
                <a:sym typeface="Wingdings" panose="05000000000000000000" pitchFamily="2" charset="2"/>
              </a:rPr>
              <a:t> </a:t>
            </a:r>
          </a:p>
          <a:p>
            <a:pPr marL="342900" indent="-342900">
              <a:buAutoNum type="arabicPeriod"/>
            </a:pPr>
            <a:r>
              <a:rPr lang="es-CL" sz="1800" dirty="0">
                <a:sym typeface="Wingdings" panose="05000000000000000000" pitchFamily="2" charset="2"/>
              </a:rPr>
              <a:t>It is eating the </a:t>
            </a:r>
            <a:r>
              <a:rPr lang="es-CL" sz="1800" dirty="0" err="1">
                <a:sym typeface="Wingdings" panose="05000000000000000000" pitchFamily="2" charset="2"/>
              </a:rPr>
              <a:t>couch</a:t>
            </a:r>
            <a:r>
              <a:rPr lang="es-CL" sz="1800" dirty="0">
                <a:sym typeface="Wingdings" panose="05000000000000000000" pitchFamily="2" charset="2"/>
              </a:rPr>
              <a:t> 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F72673-5C95-4800-8FAF-383274F122E3}"/>
              </a:ext>
            </a:extLst>
          </p:cNvPr>
          <p:cNvSpPr txBox="1"/>
          <p:nvPr/>
        </p:nvSpPr>
        <p:spPr>
          <a:xfrm>
            <a:off x="8460432" y="25756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5055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8</a:t>
            </a:r>
            <a:r>
              <a:rPr lang="en-US" baseline="30000" dirty="0"/>
              <a:t>th</a:t>
            </a:r>
            <a:r>
              <a:rPr lang="en-US" dirty="0"/>
              <a:t>- June 11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853BB29-0392-4A27-8411-23E869E2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51670"/>
            <a:ext cx="8497887" cy="460375"/>
          </a:xfrm>
        </p:spPr>
        <p:txBody>
          <a:bodyPr/>
          <a:lstStyle/>
          <a:p>
            <a:r>
              <a:rPr lang="es-CL" dirty="0"/>
              <a:t>Objective: To identify and use different ilnesses.</a:t>
            </a:r>
          </a:p>
          <a:p>
            <a:r>
              <a:rPr lang="es-CL" dirty="0"/>
              <a:t>To identify and use the interrogative form of present continuous.</a:t>
            </a:r>
          </a:p>
          <a:p>
            <a:r>
              <a:rPr lang="es-CL" dirty="0"/>
              <a:t>Ability: Listening, Speaking and Writing.</a:t>
            </a:r>
          </a:p>
          <a:p>
            <a:r>
              <a:rPr lang="es-CL" dirty="0"/>
              <a:t>Attitude:  Positive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E1B813-A06F-490F-8625-763F8FF72EB7}"/>
              </a:ext>
            </a:extLst>
          </p:cNvPr>
          <p:cNvSpPr txBox="1"/>
          <p:nvPr/>
        </p:nvSpPr>
        <p:spPr>
          <a:xfrm>
            <a:off x="251520" y="3003798"/>
            <a:ext cx="682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*Escribir las diapositivas que tengan un asterisco rojo en la orilla </a:t>
            </a:r>
          </a:p>
          <a:p>
            <a:pPr algn="just"/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derecha en el cuaderno</a:t>
            </a:r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F17BD9-659A-4EFC-AA54-B2095CF503C8}"/>
              </a:ext>
            </a:extLst>
          </p:cNvPr>
          <p:cNvSpPr txBox="1"/>
          <p:nvPr/>
        </p:nvSpPr>
        <p:spPr>
          <a:xfrm>
            <a:off x="7812360" y="3395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ko-KR" dirty="0" err="1">
                <a:latin typeface="Gill Sans MT" panose="020B0502020104020203" pitchFamily="34" charset="0"/>
              </a:rPr>
              <a:t>Illnesses</a:t>
            </a:r>
            <a:r>
              <a:rPr lang="es-CL" altLang="ko-KR" dirty="0">
                <a:latin typeface="Gill Sans MT" panose="020B0502020104020203" pitchFamily="34" charset="0"/>
              </a:rPr>
              <a:t> </a:t>
            </a:r>
            <a:endParaRPr lang="ko-KR" altLang="en-US" dirty="0">
              <a:latin typeface="Gill Sans MT" panose="020B05020201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Here are some examples of different illnesses: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0B23E-C652-43C6-B2A1-E1229CD72DFB}"/>
              </a:ext>
            </a:extLst>
          </p:cNvPr>
          <p:cNvSpPr txBox="1"/>
          <p:nvPr/>
        </p:nvSpPr>
        <p:spPr>
          <a:xfrm>
            <a:off x="1907704" y="2132151"/>
            <a:ext cx="166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I have the flu</a:t>
            </a:r>
          </a:p>
        </p:txBody>
      </p:sp>
      <p:pic>
        <p:nvPicPr>
          <p:cNvPr id="8" name="Picture 2" descr="What's the Best Way to Make Sure You Get Sleep When You Have the ...">
            <a:extLst>
              <a:ext uri="{FF2B5EF4-FFF2-40B4-BE49-F238E27FC236}">
                <a16:creationId xmlns:a16="http://schemas.microsoft.com/office/drawing/2014/main" id="{7BAE81C8-34DA-4492-AA34-108B67DC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34314"/>
            <a:ext cx="2439873" cy="15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omach Ache Png Pic - Dolor De Estómago Dibujo, Cliparts ...">
            <a:extLst>
              <a:ext uri="{FF2B5EF4-FFF2-40B4-BE49-F238E27FC236}">
                <a16:creationId xmlns:a16="http://schemas.microsoft.com/office/drawing/2014/main" id="{B37CD135-8385-4DC1-8753-48CBB59E0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8"/>
          <a:stretch/>
        </p:blipFill>
        <p:spPr bwMode="auto">
          <a:xfrm>
            <a:off x="4218803" y="1923678"/>
            <a:ext cx="2326065" cy="30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D40C34-8A85-42DF-87D0-A82A9263866B}"/>
              </a:ext>
            </a:extLst>
          </p:cNvPr>
          <p:cNvSpPr txBox="1"/>
          <p:nvPr/>
        </p:nvSpPr>
        <p:spPr>
          <a:xfrm>
            <a:off x="4211468" y="1621936"/>
            <a:ext cx="27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He has a </a:t>
            </a:r>
            <a:r>
              <a:rPr lang="es-CL" b="1" dirty="0" err="1"/>
              <a:t>stomach</a:t>
            </a:r>
            <a:r>
              <a:rPr lang="es-CL" b="1" dirty="0"/>
              <a:t> </a:t>
            </a:r>
            <a:r>
              <a:rPr lang="es-CL" b="1" dirty="0" err="1"/>
              <a:t>ache</a:t>
            </a:r>
            <a:endParaRPr lang="es-CL" b="1" dirty="0"/>
          </a:p>
        </p:txBody>
      </p:sp>
      <p:pic>
        <p:nvPicPr>
          <p:cNvPr id="11" name="Picture 8" descr="Library of headache pictures freeuse stock png files ...">
            <a:extLst>
              <a:ext uri="{FF2B5EF4-FFF2-40B4-BE49-F238E27FC236}">
                <a16:creationId xmlns:a16="http://schemas.microsoft.com/office/drawing/2014/main" id="{80C87643-8310-4AEE-98AF-F7F100DD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82229"/>
            <a:ext cx="1551580" cy="20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8EDD69-E8C1-4D5A-A0E5-D6BE21BDD26C}"/>
              </a:ext>
            </a:extLst>
          </p:cNvPr>
          <p:cNvSpPr txBox="1"/>
          <p:nvPr/>
        </p:nvSpPr>
        <p:spPr>
          <a:xfrm>
            <a:off x="6615290" y="2127743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She has a </a:t>
            </a:r>
            <a:r>
              <a:rPr lang="es-CL" b="1" dirty="0" err="1"/>
              <a:t>headache</a:t>
            </a:r>
            <a:endParaRPr lang="es-CL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1FC3AA-F4F3-4AC7-93CF-7EDE4C1ECAFA}"/>
              </a:ext>
            </a:extLst>
          </p:cNvPr>
          <p:cNvSpPr txBox="1"/>
          <p:nvPr/>
        </p:nvSpPr>
        <p:spPr>
          <a:xfrm>
            <a:off x="7812360" y="3395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BA7D1-BB13-4A1A-8618-E56E2AA5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ko-KR" dirty="0" err="1">
                <a:latin typeface="Gill Sans MT" panose="020B0502020104020203" pitchFamily="34" charset="0"/>
              </a:rPr>
              <a:t>Illnesses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5DBBA3-9D33-4CBE-93EB-C691D22B68CC}"/>
              </a:ext>
            </a:extLst>
          </p:cNvPr>
          <p:cNvSpPr txBox="1"/>
          <p:nvPr/>
        </p:nvSpPr>
        <p:spPr>
          <a:xfrm>
            <a:off x="1684056" y="1563638"/>
            <a:ext cx="245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You have an earache</a:t>
            </a:r>
          </a:p>
        </p:txBody>
      </p:sp>
      <p:pic>
        <p:nvPicPr>
          <p:cNvPr id="6" name="Picture 4" descr="The Hello Doctor Medical Blog">
            <a:extLst>
              <a:ext uri="{FF2B5EF4-FFF2-40B4-BE49-F238E27FC236}">
                <a16:creationId xmlns:a16="http://schemas.microsoft.com/office/drawing/2014/main" id="{70B683FC-515C-4E0A-8A06-5E6913B0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43" y="1932970"/>
            <a:ext cx="2553049" cy="18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E43A6B-C13A-4F7B-A13A-404DF32DF70F}"/>
              </a:ext>
            </a:extLst>
          </p:cNvPr>
          <p:cNvSpPr txBox="1"/>
          <p:nvPr/>
        </p:nvSpPr>
        <p:spPr>
          <a:xfrm>
            <a:off x="4355976" y="156363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Gill Sans MT" panose="020B0502020104020203" pitchFamily="34" charset="0"/>
              </a:rPr>
              <a:t>She has a toothache</a:t>
            </a:r>
          </a:p>
        </p:txBody>
      </p:sp>
      <p:pic>
        <p:nvPicPr>
          <p:cNvPr id="8" name="Picture 6" descr="Toothache Home Remedies, Medicine, Pain Relief, Causes, Cure">
            <a:extLst>
              <a:ext uri="{FF2B5EF4-FFF2-40B4-BE49-F238E27FC236}">
                <a16:creationId xmlns:a16="http://schemas.microsoft.com/office/drawing/2014/main" id="{89C4200E-A4DA-4FB9-B0F1-F6D7E6FB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95686"/>
            <a:ext cx="2096012" cy="14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 Many Causes of Toothaches - (2019) - Dental Depot">
            <a:extLst>
              <a:ext uri="{FF2B5EF4-FFF2-40B4-BE49-F238E27FC236}">
                <a16:creationId xmlns:a16="http://schemas.microsoft.com/office/drawing/2014/main" id="{2669EC27-EC89-49D5-98D8-58A5B655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4" y="3192609"/>
            <a:ext cx="2776070" cy="15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CED14B-3CCB-4280-8643-FA93E5536941}"/>
              </a:ext>
            </a:extLst>
          </p:cNvPr>
          <p:cNvSpPr txBox="1"/>
          <p:nvPr/>
        </p:nvSpPr>
        <p:spPr>
          <a:xfrm>
            <a:off x="7812360" y="3395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5258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D6E5D-52B0-4C41-9C7C-C3C94EBD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ko-KR" dirty="0" err="1">
                <a:latin typeface="Gill Sans MT" panose="020B0502020104020203" pitchFamily="34" charset="0"/>
              </a:rPr>
              <a:t>Illnesses</a:t>
            </a:r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EE06D3A-2333-4FDD-88BB-370267A8EC3F}"/>
              </a:ext>
            </a:extLst>
          </p:cNvPr>
          <p:cNvSpPr txBox="1">
            <a:spLocks/>
          </p:cNvSpPr>
          <p:nvPr/>
        </p:nvSpPr>
        <p:spPr>
          <a:xfrm>
            <a:off x="1632505" y="884466"/>
            <a:ext cx="3801193" cy="102836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latin typeface="Gill Sans MT" panose="020B0502020104020203" pitchFamily="34" charset="0"/>
              </a:rPr>
              <a:t>She has a sore throat  </a:t>
            </a:r>
          </a:p>
        </p:txBody>
      </p:sp>
      <p:pic>
        <p:nvPicPr>
          <p:cNvPr id="6" name="Picture 2" descr="Sore throat: what you need to know - myDr.com.au">
            <a:extLst>
              <a:ext uri="{FF2B5EF4-FFF2-40B4-BE49-F238E27FC236}">
                <a16:creationId xmlns:a16="http://schemas.microsoft.com/office/drawing/2014/main" id="{A9736014-74BD-4873-9D58-314901804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28" y="1768932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95B940E-C188-4E76-8070-BFB4A74B31F5}"/>
              </a:ext>
            </a:extLst>
          </p:cNvPr>
          <p:cNvSpPr/>
          <p:nvPr/>
        </p:nvSpPr>
        <p:spPr>
          <a:xfrm>
            <a:off x="5477483" y="1203598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latin typeface="Gill Sans MT" panose="020B0502020104020203" pitchFamily="34" charset="0"/>
              </a:rPr>
              <a:t>He has back pain</a:t>
            </a:r>
          </a:p>
        </p:txBody>
      </p:sp>
      <p:pic>
        <p:nvPicPr>
          <p:cNvPr id="8" name="Picture 8" descr="Muscular System Png - Back Pain Illustration Clipart - Full Size ...">
            <a:extLst>
              <a:ext uri="{FF2B5EF4-FFF2-40B4-BE49-F238E27FC236}">
                <a16:creationId xmlns:a16="http://schemas.microsoft.com/office/drawing/2014/main" id="{AEFD3F11-60DA-4054-8559-568C89BD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9991"/>
            <a:ext cx="2928938" cy="20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ack pain clipart 4 » Clipart Station">
            <a:extLst>
              <a:ext uri="{FF2B5EF4-FFF2-40B4-BE49-F238E27FC236}">
                <a16:creationId xmlns:a16="http://schemas.microsoft.com/office/drawing/2014/main" id="{825E1CE7-74B2-41FE-AB09-5DA8B90E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12" y="3075806"/>
            <a:ext cx="1529283" cy="15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B6F02E-64E2-4A11-A308-5839A2CD13D7}"/>
              </a:ext>
            </a:extLst>
          </p:cNvPr>
          <p:cNvSpPr txBox="1"/>
          <p:nvPr/>
        </p:nvSpPr>
        <p:spPr>
          <a:xfrm>
            <a:off x="7812360" y="3395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484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AA6E6-792B-4B37-8574-16398285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Gill Sans MT" panose="020B0502020104020203" pitchFamily="34" charset="0"/>
              </a:rPr>
              <a:t>Illnesses</a:t>
            </a:r>
            <a:endParaRPr lang="es-CL" dirty="0">
              <a:latin typeface="Gill Sans MT" panose="020B05020201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46217E-064B-4465-AC3D-AC9028084313}"/>
              </a:ext>
            </a:extLst>
          </p:cNvPr>
          <p:cNvSpPr txBox="1"/>
          <p:nvPr/>
        </p:nvSpPr>
        <p:spPr>
          <a:xfrm>
            <a:off x="1611020" y="1203598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Gill Sans MT" panose="020B0502020104020203" pitchFamily="34" charset="0"/>
              </a:rPr>
              <a:t>He has a broken bone</a:t>
            </a:r>
          </a:p>
        </p:txBody>
      </p:sp>
      <p:pic>
        <p:nvPicPr>
          <p:cNvPr id="1026" name="Picture 2" descr="Free Broken Bone Clipart, Download Free Clip Art, Free Clip Art on ...">
            <a:extLst>
              <a:ext uri="{FF2B5EF4-FFF2-40B4-BE49-F238E27FC236}">
                <a16:creationId xmlns:a16="http://schemas.microsoft.com/office/drawing/2014/main" id="{CAC54FF5-C55F-4777-BE3C-DE144712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92062"/>
            <a:ext cx="1870789" cy="22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6D42E9-0CB7-4179-BA30-EAE2512A2270}"/>
              </a:ext>
            </a:extLst>
          </p:cNvPr>
          <p:cNvSpPr txBox="1"/>
          <p:nvPr/>
        </p:nvSpPr>
        <p:spPr>
          <a:xfrm>
            <a:off x="5652120" y="1203598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Gill Sans MT" panose="020B0502020104020203" pitchFamily="34" charset="0"/>
              </a:rPr>
              <a:t>He has allergies</a:t>
            </a:r>
          </a:p>
        </p:txBody>
      </p:sp>
      <p:pic>
        <p:nvPicPr>
          <p:cNvPr id="1028" name="Picture 4" descr="1,537 Spring Allergies Stock Vector Illustration And Royalty Free ...">
            <a:extLst>
              <a:ext uri="{FF2B5EF4-FFF2-40B4-BE49-F238E27FC236}">
                <a16:creationId xmlns:a16="http://schemas.microsoft.com/office/drawing/2014/main" id="{3E4740E6-CDFD-4154-A505-B5E44D50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17" y="1707654"/>
            <a:ext cx="3079229" cy="30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D5D2F8-4709-4321-A3F5-4E8456606C74}"/>
              </a:ext>
            </a:extLst>
          </p:cNvPr>
          <p:cNvSpPr txBox="1"/>
          <p:nvPr/>
        </p:nvSpPr>
        <p:spPr>
          <a:xfrm>
            <a:off x="7812360" y="3395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0945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C82D8-807F-46D3-AC9D-BBB37627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Gill Sans MT" panose="020B0502020104020203" pitchFamily="34" charset="0"/>
              </a:rPr>
              <a:t>Present continuous: Interrogative form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BC07C-A6AC-4803-BA07-7251E76A9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 far, we have reviewed the affirmative and negative form of present </a:t>
            </a:r>
          </a:p>
          <a:p>
            <a:r>
              <a:rPr lang="es-CL" dirty="0"/>
              <a:t>Continuous. Here, we will learn to make the questions with the present continuous.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FD78BC-E70A-4CF7-A4B2-5CE53D3712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923678"/>
            <a:ext cx="8496944" cy="2995737"/>
          </a:xfrm>
        </p:spPr>
        <p:txBody>
          <a:bodyPr/>
          <a:lstStyle/>
          <a:p>
            <a:r>
              <a:rPr lang="es-CL" dirty="0"/>
              <a:t>For transforming an affirmative sentence to an interrogative form, we have to follow this example: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A498DC-9D65-4A39-9A7F-A3A0FC32D1FE}"/>
              </a:ext>
            </a:extLst>
          </p:cNvPr>
          <p:cNvSpPr txBox="1"/>
          <p:nvPr/>
        </p:nvSpPr>
        <p:spPr>
          <a:xfrm>
            <a:off x="683568" y="2570421"/>
            <a:ext cx="279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Gill Sans MT" panose="020B0502020104020203" pitchFamily="34" charset="0"/>
              </a:rPr>
              <a:t>You are doing the dishes</a:t>
            </a:r>
          </a:p>
        </p:txBody>
      </p:sp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9E02D02A-A691-4ED7-8FD8-271B6E4971E1}"/>
              </a:ext>
            </a:extLst>
          </p:cNvPr>
          <p:cNvSpPr/>
          <p:nvPr/>
        </p:nvSpPr>
        <p:spPr>
          <a:xfrm rot="5400000">
            <a:off x="1034912" y="2732425"/>
            <a:ext cx="320231" cy="7348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6CCD983-17DD-4F4F-9929-24D7DA72DAC9}"/>
              </a:ext>
            </a:extLst>
          </p:cNvPr>
          <p:cNvCxnSpPr>
            <a:cxnSpLocks/>
          </p:cNvCxnSpPr>
          <p:nvPr/>
        </p:nvCxnSpPr>
        <p:spPr>
          <a:xfrm>
            <a:off x="3707904" y="2755087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E27AA4-F8BD-420F-95DD-0944692B09ED}"/>
              </a:ext>
            </a:extLst>
          </p:cNvPr>
          <p:cNvSpPr txBox="1"/>
          <p:nvPr/>
        </p:nvSpPr>
        <p:spPr>
          <a:xfrm>
            <a:off x="5016466" y="2570421"/>
            <a:ext cx="29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Gill Sans MT" panose="020B0502020104020203" pitchFamily="34" charset="0"/>
              </a:rPr>
              <a:t>Are you doing the dishes?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DEF1BC-9D5B-4DB5-A4DE-27E0D6C4EE6A}"/>
              </a:ext>
            </a:extLst>
          </p:cNvPr>
          <p:cNvSpPr txBox="1"/>
          <p:nvPr/>
        </p:nvSpPr>
        <p:spPr>
          <a:xfrm>
            <a:off x="654014" y="3686595"/>
            <a:ext cx="795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Gill Sans MT" panose="020B0502020104020203" pitchFamily="34" charset="0"/>
              </a:rPr>
              <a:t>We have to </a:t>
            </a:r>
            <a:r>
              <a:rPr lang="es-CL" dirty="0" err="1">
                <a:latin typeface="Gill Sans MT" panose="020B0502020104020203" pitchFamily="34" charset="0"/>
              </a:rPr>
              <a:t>move</a:t>
            </a:r>
            <a:r>
              <a:rPr lang="es-CL" dirty="0">
                <a:latin typeface="Gill Sans MT" panose="020B0502020104020203" pitchFamily="34" charset="0"/>
              </a:rPr>
              <a:t> the </a:t>
            </a:r>
            <a:r>
              <a:rPr lang="es-CL" dirty="0" err="1">
                <a:latin typeface="Gill Sans MT" panose="020B0502020104020203" pitchFamily="34" charset="0"/>
              </a:rPr>
              <a:t>subject</a:t>
            </a:r>
            <a:r>
              <a:rPr lang="es-CL" dirty="0">
                <a:latin typeface="Gill Sans MT" panose="020B0502020104020203" pitchFamily="34" charset="0"/>
              </a:rPr>
              <a:t> (I, you, we , </a:t>
            </a:r>
            <a:r>
              <a:rPr lang="es-CL" dirty="0" err="1">
                <a:latin typeface="Gill Sans MT" panose="020B0502020104020203" pitchFamily="34" charset="0"/>
              </a:rPr>
              <a:t>They,etc</a:t>
            </a:r>
            <a:r>
              <a:rPr lang="es-CL" dirty="0">
                <a:latin typeface="Gill Sans MT" panose="020B0502020104020203" pitchFamily="34" charset="0"/>
              </a:rPr>
              <a:t>) to the </a:t>
            </a:r>
            <a:r>
              <a:rPr lang="es-CL" dirty="0" err="1">
                <a:latin typeface="Gill Sans MT" panose="020B0502020104020203" pitchFamily="34" charset="0"/>
              </a:rPr>
              <a:t>second</a:t>
            </a:r>
            <a:r>
              <a:rPr lang="es-CL" dirty="0">
                <a:latin typeface="Gill Sans MT" panose="020B0502020104020203" pitchFamily="34" charset="0"/>
              </a:rPr>
              <a:t> place,</a:t>
            </a:r>
          </a:p>
          <a:p>
            <a:r>
              <a:rPr lang="es-CL" dirty="0">
                <a:latin typeface="Gill Sans MT" panose="020B0502020104020203" pitchFamily="34" charset="0"/>
              </a:rPr>
              <a:t>and </a:t>
            </a:r>
            <a:r>
              <a:rPr lang="es-CL" dirty="0" err="1">
                <a:latin typeface="Gill Sans MT" panose="020B0502020104020203" pitchFamily="34" charset="0"/>
              </a:rPr>
              <a:t>bring</a:t>
            </a:r>
            <a:r>
              <a:rPr lang="es-CL" dirty="0">
                <a:latin typeface="Gill Sans MT" panose="020B0502020104020203" pitchFamily="34" charset="0"/>
              </a:rPr>
              <a:t> the verb to be to the first place and we </a:t>
            </a:r>
            <a:r>
              <a:rPr lang="es-CL" dirty="0" err="1">
                <a:latin typeface="Gill Sans MT" panose="020B0502020104020203" pitchFamily="34" charset="0"/>
              </a:rPr>
              <a:t>always</a:t>
            </a:r>
            <a:r>
              <a:rPr lang="es-CL" dirty="0">
                <a:latin typeface="Gill Sans MT" panose="020B0502020104020203" pitchFamily="34" charset="0"/>
              </a:rPr>
              <a:t> </a:t>
            </a:r>
            <a:r>
              <a:rPr lang="es-CL" dirty="0" err="1">
                <a:latin typeface="Gill Sans MT" panose="020B0502020104020203" pitchFamily="34" charset="0"/>
              </a:rPr>
              <a:t>finish</a:t>
            </a:r>
            <a:r>
              <a:rPr lang="es-CL" dirty="0">
                <a:latin typeface="Gill Sans MT" panose="020B0502020104020203" pitchFamily="34" charset="0"/>
              </a:rPr>
              <a:t> with a </a:t>
            </a:r>
          </a:p>
          <a:p>
            <a:r>
              <a:rPr lang="es-CL" dirty="0" err="1">
                <a:latin typeface="Gill Sans MT" panose="020B0502020104020203" pitchFamily="34" charset="0"/>
              </a:rPr>
              <a:t>question</a:t>
            </a:r>
            <a:r>
              <a:rPr lang="es-CL" dirty="0">
                <a:latin typeface="Gill Sans MT" panose="020B0502020104020203" pitchFamily="34" charset="0"/>
              </a:rPr>
              <a:t> </a:t>
            </a:r>
            <a:r>
              <a:rPr lang="es-CL" dirty="0" err="1">
                <a:latin typeface="Gill Sans MT" panose="020B0502020104020203" pitchFamily="34" charset="0"/>
              </a:rPr>
              <a:t>mark</a:t>
            </a:r>
            <a:r>
              <a:rPr lang="es-CL" dirty="0">
                <a:latin typeface="Gill Sans MT" panose="020B0502020104020203" pitchFamily="34" charset="0"/>
              </a:rPr>
              <a:t> (?)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318882-7D1F-4213-A03E-6FD10550FA14}"/>
              </a:ext>
            </a:extLst>
          </p:cNvPr>
          <p:cNvSpPr txBox="1"/>
          <p:nvPr/>
        </p:nvSpPr>
        <p:spPr>
          <a:xfrm>
            <a:off x="8604447" y="38297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1677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8F3BF-5F8E-4DC2-8DF7-10143E9B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Gill Sans MT" panose="020B0502020104020203" pitchFamily="34" charset="0"/>
              </a:rPr>
              <a:t>Here are some examples: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75AE1B-505A-4331-A13F-1D3A0A5E8DEF}"/>
              </a:ext>
            </a:extLst>
          </p:cNvPr>
          <p:cNvSpPr txBox="1"/>
          <p:nvPr/>
        </p:nvSpPr>
        <p:spPr>
          <a:xfrm>
            <a:off x="689110" y="1779662"/>
            <a:ext cx="7765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They are watching TV </a:t>
            </a:r>
            <a:r>
              <a:rPr lang="es-CL" sz="2400" dirty="0">
                <a:sym typeface="Wingdings" panose="05000000000000000000" pitchFamily="2" charset="2"/>
              </a:rPr>
              <a:t> Are They watching TV?</a:t>
            </a:r>
          </a:p>
          <a:p>
            <a:r>
              <a:rPr lang="es-CL" sz="2400" dirty="0">
                <a:sym typeface="Wingdings" panose="05000000000000000000" pitchFamily="2" charset="2"/>
              </a:rPr>
              <a:t>We are eating Doritos  Are we eating Doritos?</a:t>
            </a:r>
          </a:p>
          <a:p>
            <a:r>
              <a:rPr lang="es-CL" sz="2400" dirty="0">
                <a:sym typeface="Wingdings" panose="05000000000000000000" pitchFamily="2" charset="2"/>
              </a:rPr>
              <a:t>He is sleeping </a:t>
            </a:r>
            <a:r>
              <a:rPr lang="es-CL" sz="2400" dirty="0" err="1">
                <a:sym typeface="Wingdings" panose="05000000000000000000" pitchFamily="2" charset="2"/>
              </a:rPr>
              <a:t>peacefully</a:t>
            </a:r>
            <a:r>
              <a:rPr lang="es-CL" sz="2400" dirty="0">
                <a:sym typeface="Wingdings" panose="05000000000000000000" pitchFamily="2" charset="2"/>
              </a:rPr>
              <a:t>  Is he sleeping </a:t>
            </a:r>
            <a:r>
              <a:rPr lang="es-CL" sz="2400" dirty="0" err="1">
                <a:sym typeface="Wingdings" panose="05000000000000000000" pitchFamily="2" charset="2"/>
              </a:rPr>
              <a:t>peacefully</a:t>
            </a:r>
            <a:r>
              <a:rPr lang="es-CL" sz="2400" dirty="0">
                <a:sym typeface="Wingdings" panose="05000000000000000000" pitchFamily="2" charset="2"/>
              </a:rPr>
              <a:t>?</a:t>
            </a:r>
          </a:p>
          <a:p>
            <a:r>
              <a:rPr lang="es-CL" sz="2400" dirty="0">
                <a:sym typeface="Wingdings" panose="05000000000000000000" pitchFamily="2" charset="2"/>
              </a:rPr>
              <a:t>I am </a:t>
            </a:r>
            <a:r>
              <a:rPr lang="es-CL" sz="2400" dirty="0" err="1">
                <a:sym typeface="Wingdings" panose="05000000000000000000" pitchFamily="2" charset="2"/>
              </a:rPr>
              <a:t>going</a:t>
            </a:r>
            <a:r>
              <a:rPr lang="es-CL" sz="2400" dirty="0">
                <a:sym typeface="Wingdings" panose="05000000000000000000" pitchFamily="2" charset="2"/>
              </a:rPr>
              <a:t> home  Am I </a:t>
            </a:r>
            <a:r>
              <a:rPr lang="es-CL" sz="2400" dirty="0" err="1">
                <a:sym typeface="Wingdings" panose="05000000000000000000" pitchFamily="2" charset="2"/>
              </a:rPr>
              <a:t>going</a:t>
            </a:r>
            <a:r>
              <a:rPr lang="es-CL" sz="2400" dirty="0">
                <a:sym typeface="Wingdings" panose="05000000000000000000" pitchFamily="2" charset="2"/>
              </a:rPr>
              <a:t> home?</a:t>
            </a:r>
          </a:p>
          <a:p>
            <a:r>
              <a:rPr lang="es-CL" sz="2400" dirty="0">
                <a:sym typeface="Wingdings" panose="05000000000000000000" pitchFamily="2" charset="2"/>
              </a:rPr>
              <a:t>She is </a:t>
            </a:r>
            <a:r>
              <a:rPr lang="es-CL" sz="2400" dirty="0" err="1">
                <a:sym typeface="Wingdings" panose="05000000000000000000" pitchFamily="2" charset="2"/>
              </a:rPr>
              <a:t>reading</a:t>
            </a:r>
            <a:r>
              <a:rPr lang="es-CL" sz="2400" dirty="0">
                <a:sym typeface="Wingdings" panose="05000000000000000000" pitchFamily="2" charset="2"/>
              </a:rPr>
              <a:t> a </a:t>
            </a:r>
            <a:r>
              <a:rPr lang="es-CL" sz="2400" dirty="0" err="1">
                <a:sym typeface="Wingdings" panose="05000000000000000000" pitchFamily="2" charset="2"/>
              </a:rPr>
              <a:t>book</a:t>
            </a:r>
            <a:r>
              <a:rPr lang="es-CL" sz="2400" dirty="0">
                <a:sym typeface="Wingdings" panose="05000000000000000000" pitchFamily="2" charset="2"/>
              </a:rPr>
              <a:t>  Is she </a:t>
            </a:r>
            <a:r>
              <a:rPr lang="es-CL" sz="2400" dirty="0" err="1">
                <a:sym typeface="Wingdings" panose="05000000000000000000" pitchFamily="2" charset="2"/>
              </a:rPr>
              <a:t>reading</a:t>
            </a:r>
            <a:r>
              <a:rPr lang="es-CL" sz="2400" dirty="0">
                <a:sym typeface="Wingdings" panose="05000000000000000000" pitchFamily="2" charset="2"/>
              </a:rPr>
              <a:t> a </a:t>
            </a:r>
            <a:r>
              <a:rPr lang="es-CL" sz="2400" dirty="0" err="1">
                <a:sym typeface="Wingdings" panose="05000000000000000000" pitchFamily="2" charset="2"/>
              </a:rPr>
              <a:t>book</a:t>
            </a:r>
            <a:r>
              <a:rPr lang="es-CL" sz="2400" dirty="0">
                <a:sym typeface="Wingdings" panose="05000000000000000000" pitchFamily="2" charset="2"/>
              </a:rPr>
              <a:t>?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69675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B4889-F97A-46F6-AEEF-D2E67256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N°1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29BD-4AA7-46D2-8998-5BE4790E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884466"/>
            <a:ext cx="7426868" cy="460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In your notebook, write the name of the following ilnesses: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7164E8-874B-4AAA-98E6-4D291234855B}"/>
              </a:ext>
            </a:extLst>
          </p:cNvPr>
          <p:cNvSpPr txBox="1"/>
          <p:nvPr/>
        </p:nvSpPr>
        <p:spPr>
          <a:xfrm>
            <a:off x="1619672" y="177966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E5D4CF-51B0-4522-A2B7-CB5666964C59}"/>
              </a:ext>
            </a:extLst>
          </p:cNvPr>
          <p:cNvSpPr txBox="1"/>
          <p:nvPr/>
        </p:nvSpPr>
        <p:spPr>
          <a:xfrm>
            <a:off x="1660548" y="321982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3A2042-6AD3-46A0-B9B1-439A904FA1EF}"/>
              </a:ext>
            </a:extLst>
          </p:cNvPr>
          <p:cNvSpPr txBox="1"/>
          <p:nvPr/>
        </p:nvSpPr>
        <p:spPr>
          <a:xfrm>
            <a:off x="5404493" y="176518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FA5592-03F3-4306-A504-1C0C1805ABDC}"/>
              </a:ext>
            </a:extLst>
          </p:cNvPr>
          <p:cNvSpPr txBox="1"/>
          <p:nvPr/>
        </p:nvSpPr>
        <p:spPr>
          <a:xfrm>
            <a:off x="5418826" y="327757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4.</a:t>
            </a:r>
          </a:p>
        </p:txBody>
      </p:sp>
      <p:pic>
        <p:nvPicPr>
          <p:cNvPr id="2050" name="Picture 2" descr="Parts Of Body - Lessons - Tes Teach">
            <a:extLst>
              <a:ext uri="{FF2B5EF4-FFF2-40B4-BE49-F238E27FC236}">
                <a16:creationId xmlns:a16="http://schemas.microsoft.com/office/drawing/2014/main" id="{539422D1-745D-4D8D-93B5-A1845D3F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52498"/>
            <a:ext cx="1124759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k Pain - Back Pain Clipart, HD Png Download , Transparent Png ...">
            <a:extLst>
              <a:ext uri="{FF2B5EF4-FFF2-40B4-BE49-F238E27FC236}">
                <a16:creationId xmlns:a16="http://schemas.microsoft.com/office/drawing/2014/main" id="{EA9A270E-B17E-489C-9291-D7A82128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8144"/>
            <a:ext cx="143581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2,136 Headache Stock Vector Illustration And Royalty Free ...">
            <a:extLst>
              <a:ext uri="{FF2B5EF4-FFF2-40B4-BE49-F238E27FC236}">
                <a16:creationId xmlns:a16="http://schemas.microsoft.com/office/drawing/2014/main" id="{6E2B9377-B99C-41AA-BE82-B6490B6C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60" y="1345114"/>
            <a:ext cx="1851292" cy="18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nior Man Stomachache Toilet clipart. Free download transparent ...">
            <a:extLst>
              <a:ext uri="{FF2B5EF4-FFF2-40B4-BE49-F238E27FC236}">
                <a16:creationId xmlns:a16="http://schemas.microsoft.com/office/drawing/2014/main" id="{FFA22C4C-32C8-445A-824D-A80E2B4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86" y="3277574"/>
            <a:ext cx="1348404" cy="17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9022CE2-B0B0-425B-897F-02B5B285C635}"/>
              </a:ext>
            </a:extLst>
          </p:cNvPr>
          <p:cNvSpPr txBox="1"/>
          <p:nvPr/>
        </p:nvSpPr>
        <p:spPr>
          <a:xfrm>
            <a:off x="7812360" y="3395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8727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386</Words>
  <Application>Microsoft Office PowerPoint</Application>
  <PresentationFormat>Presentación en pantalla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Gill Sans MT</vt:lpstr>
      <vt:lpstr>Office Theme</vt:lpstr>
      <vt:lpstr>Custom Design</vt:lpstr>
      <vt:lpstr>Presentación de PowerPoint</vt:lpstr>
      <vt:lpstr>June 8th- June 11th </vt:lpstr>
      <vt:lpstr>Illnesses </vt:lpstr>
      <vt:lpstr>Illnesses</vt:lpstr>
      <vt:lpstr>Illnesses</vt:lpstr>
      <vt:lpstr>Illnesses</vt:lpstr>
      <vt:lpstr>Present continuous: Interrogative form</vt:lpstr>
      <vt:lpstr>Here are some examples:</vt:lpstr>
      <vt:lpstr>Activity N°1</vt:lpstr>
      <vt:lpstr>Activity N°2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Tamara Sepulveda</cp:lastModifiedBy>
  <cp:revision>29</cp:revision>
  <dcterms:created xsi:type="dcterms:W3CDTF">2014-04-01T16:27:38Z</dcterms:created>
  <dcterms:modified xsi:type="dcterms:W3CDTF">2020-06-05T17:22:14Z</dcterms:modified>
</cp:coreProperties>
</file>