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oma Faúndez Arias" userId="8f84b308c42af2c0" providerId="LiveId" clId="{CBA986DB-3E72-4E5E-B4EF-996B4C5319AB}"/>
    <pc:docChg chg="modSld">
      <pc:chgData name="Paloma Faúndez Arias" userId="8f84b308c42af2c0" providerId="LiveId" clId="{CBA986DB-3E72-4E5E-B4EF-996B4C5319AB}" dt="2020-03-30T20:58:27.747" v="90" actId="122"/>
      <pc:docMkLst>
        <pc:docMk/>
      </pc:docMkLst>
      <pc:sldChg chg="modSp mod">
        <pc:chgData name="Paloma Faúndez Arias" userId="8f84b308c42af2c0" providerId="LiveId" clId="{CBA986DB-3E72-4E5E-B4EF-996B4C5319AB}" dt="2020-03-30T20:48:32.729" v="30" actId="20577"/>
        <pc:sldMkLst>
          <pc:docMk/>
          <pc:sldMk cId="0" sldId="256"/>
        </pc:sldMkLst>
        <pc:spChg chg="mod">
          <ac:chgData name="Paloma Faúndez Arias" userId="8f84b308c42af2c0" providerId="LiveId" clId="{CBA986DB-3E72-4E5E-B4EF-996B4C5319AB}" dt="2020-03-30T20:48:01.740" v="0" actId="1076"/>
          <ac:spMkLst>
            <pc:docMk/>
            <pc:sldMk cId="0" sldId="256"/>
            <ac:spMk id="2" creationId="{00000000-0000-0000-0000-000000000000}"/>
          </ac:spMkLst>
        </pc:spChg>
        <pc:spChg chg="mod">
          <ac:chgData name="Paloma Faúndez Arias" userId="8f84b308c42af2c0" providerId="LiveId" clId="{CBA986DB-3E72-4E5E-B4EF-996B4C5319AB}" dt="2020-03-30T20:48:32.729" v="30" actId="20577"/>
          <ac:spMkLst>
            <pc:docMk/>
            <pc:sldMk cId="0" sldId="256"/>
            <ac:spMk id="3" creationId="{00000000-0000-0000-0000-000000000000}"/>
          </ac:spMkLst>
        </pc:spChg>
      </pc:sldChg>
      <pc:sldChg chg="modSp mod">
        <pc:chgData name="Paloma Faúndez Arias" userId="8f84b308c42af2c0" providerId="LiveId" clId="{CBA986DB-3E72-4E5E-B4EF-996B4C5319AB}" dt="2020-03-30T20:49:00.778" v="50" actId="20577"/>
        <pc:sldMkLst>
          <pc:docMk/>
          <pc:sldMk cId="0" sldId="257"/>
        </pc:sldMkLst>
        <pc:spChg chg="mod">
          <ac:chgData name="Paloma Faúndez Arias" userId="8f84b308c42af2c0" providerId="LiveId" clId="{CBA986DB-3E72-4E5E-B4EF-996B4C5319AB}" dt="2020-03-30T20:49:00.778" v="50" actId="20577"/>
          <ac:spMkLst>
            <pc:docMk/>
            <pc:sldMk cId="0" sldId="257"/>
            <ac:spMk id="3" creationId="{00000000-0000-0000-0000-000000000000}"/>
          </ac:spMkLst>
        </pc:spChg>
      </pc:sldChg>
      <pc:sldChg chg="modSp mod">
        <pc:chgData name="Paloma Faúndez Arias" userId="8f84b308c42af2c0" providerId="LiveId" clId="{CBA986DB-3E72-4E5E-B4EF-996B4C5319AB}" dt="2020-03-30T20:49:28.806" v="86" actId="20577"/>
        <pc:sldMkLst>
          <pc:docMk/>
          <pc:sldMk cId="0" sldId="258"/>
        </pc:sldMkLst>
        <pc:spChg chg="mod">
          <ac:chgData name="Paloma Faúndez Arias" userId="8f84b308c42af2c0" providerId="LiveId" clId="{CBA986DB-3E72-4E5E-B4EF-996B4C5319AB}" dt="2020-03-30T20:49:28.806" v="86" actId="20577"/>
          <ac:spMkLst>
            <pc:docMk/>
            <pc:sldMk cId="0" sldId="258"/>
            <ac:spMk id="3" creationId="{00000000-0000-0000-0000-000000000000}"/>
          </ac:spMkLst>
        </pc:spChg>
      </pc:sldChg>
      <pc:sldChg chg="modSp mod">
        <pc:chgData name="Paloma Faúndez Arias" userId="8f84b308c42af2c0" providerId="LiveId" clId="{CBA986DB-3E72-4E5E-B4EF-996B4C5319AB}" dt="2020-03-30T20:50:46.765" v="87" actId="20577"/>
        <pc:sldMkLst>
          <pc:docMk/>
          <pc:sldMk cId="0" sldId="259"/>
        </pc:sldMkLst>
        <pc:spChg chg="mod">
          <ac:chgData name="Paloma Faúndez Arias" userId="8f84b308c42af2c0" providerId="LiveId" clId="{CBA986DB-3E72-4E5E-B4EF-996B4C5319AB}" dt="2020-03-30T20:50:46.765" v="87" actId="20577"/>
          <ac:spMkLst>
            <pc:docMk/>
            <pc:sldMk cId="0" sldId="259"/>
            <ac:spMk id="3" creationId="{00000000-0000-0000-0000-000000000000}"/>
          </ac:spMkLst>
        </pc:spChg>
      </pc:sldChg>
      <pc:sldChg chg="modSp mod">
        <pc:chgData name="Paloma Faúndez Arias" userId="8f84b308c42af2c0" providerId="LiveId" clId="{CBA986DB-3E72-4E5E-B4EF-996B4C5319AB}" dt="2020-03-30T20:58:27.747" v="90" actId="122"/>
        <pc:sldMkLst>
          <pc:docMk/>
          <pc:sldMk cId="0" sldId="263"/>
        </pc:sldMkLst>
        <pc:spChg chg="mod">
          <ac:chgData name="Paloma Faúndez Arias" userId="8f84b308c42af2c0" providerId="LiveId" clId="{CBA986DB-3E72-4E5E-B4EF-996B4C5319AB}" dt="2020-03-30T20:55:56.214" v="89" actId="1076"/>
          <ac:spMkLst>
            <pc:docMk/>
            <pc:sldMk cId="0" sldId="263"/>
            <ac:spMk id="3" creationId="{00000000-0000-0000-0000-000000000000}"/>
          </ac:spMkLst>
        </pc:spChg>
        <pc:spChg chg="mod">
          <ac:chgData name="Paloma Faúndez Arias" userId="8f84b308c42af2c0" providerId="LiveId" clId="{CBA986DB-3E72-4E5E-B4EF-996B4C5319AB}" dt="2020-03-30T20:58:27.747" v="90" actId="122"/>
          <ac:spMkLst>
            <pc:docMk/>
            <pc:sldMk cId="0" sldId="263"/>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7EE67DC-BEF9-46ED-8D73-F7B796544BF0}" type="datetimeFigureOut">
              <a:rPr lang="es-MX" smtClean="0"/>
              <a:pPr/>
              <a:t>30/03/2020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D00FDD-9B7C-487F-8E46-8435D097245E}"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E67DC-BEF9-46ED-8D73-F7B796544BF0}" type="datetimeFigureOut">
              <a:rPr lang="es-MX" smtClean="0"/>
              <a:pPr/>
              <a:t>30/03/2020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00FDD-9B7C-487F-8E46-8435D097245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Esquema" TargetMode="External"/><Relationship Id="rId2" Type="http://schemas.openxmlformats.org/officeDocument/2006/relationships/hyperlink" Target="http://es.wikipedia.org/wiki/Ide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0712" y="836712"/>
            <a:ext cx="7772400" cy="720080"/>
          </a:xfrm>
        </p:spPr>
        <p:txBody>
          <a:bodyPr>
            <a:normAutofit fontScale="90000"/>
          </a:bodyPr>
          <a:lstStyle/>
          <a:p>
            <a:r>
              <a:rPr lang="es-MX" dirty="0"/>
              <a:t>BITÁCORA EMOCIONAL</a:t>
            </a:r>
            <a:br>
              <a:rPr lang="es-MX" dirty="0"/>
            </a:br>
            <a:endParaRPr lang="es-MX" dirty="0"/>
          </a:p>
        </p:txBody>
      </p:sp>
      <p:sp>
        <p:nvSpPr>
          <p:cNvPr id="3" name="2 Subtítulo"/>
          <p:cNvSpPr>
            <a:spLocks noGrp="1"/>
          </p:cNvSpPr>
          <p:nvPr>
            <p:ph type="subTitle" idx="1"/>
          </p:nvPr>
        </p:nvSpPr>
        <p:spPr>
          <a:xfrm>
            <a:off x="611560" y="908720"/>
            <a:ext cx="8064896" cy="5472608"/>
          </a:xfrm>
        </p:spPr>
        <p:txBody>
          <a:bodyPr>
            <a:normAutofit/>
          </a:bodyPr>
          <a:lstStyle/>
          <a:p>
            <a:endParaRPr lang="es-MX" sz="1600" dirty="0">
              <a:latin typeface="+mj-lt"/>
            </a:endParaRPr>
          </a:p>
          <a:p>
            <a:r>
              <a:rPr lang="es-MX" sz="1800" dirty="0">
                <a:solidFill>
                  <a:schemeClr val="tx1"/>
                </a:solidFill>
                <a:latin typeface="Arial" pitchFamily="34" charset="0"/>
                <a:cs typeface="Arial" pitchFamily="34" charset="0"/>
              </a:rPr>
              <a:t>LA BITÁCORA EMOCIONAL ES UN EJERCICIO TERAPÉUTICO QUE CONSISTE  EN REGISTRAR LAS EMOCIONES A TRAVÉS DE LA ESCRITURA DESCRIBIENDO LAS ESCENAS , FRASES, ACCIONES O SENSACIONES QUE INFLUYEN EN LA INESTABILIDAD EMOCIONAL, JUSTO EN EL MOMENTO EN QUE LE OCURREN AL ESTUDIANTE</a:t>
            </a:r>
          </a:p>
          <a:p>
            <a:endParaRPr lang="es-MX" sz="1800" dirty="0">
              <a:solidFill>
                <a:schemeClr val="tx1"/>
              </a:solidFill>
              <a:latin typeface="Arial" pitchFamily="34" charset="0"/>
              <a:cs typeface="Arial" pitchFamily="34" charset="0"/>
            </a:endParaRPr>
          </a:p>
          <a:p>
            <a:endParaRPr lang="es-MX" sz="1800" dirty="0">
              <a:solidFill>
                <a:schemeClr val="tx1"/>
              </a:solidFill>
              <a:latin typeface="Arial" pitchFamily="34" charset="0"/>
              <a:cs typeface="Arial" pitchFamily="34" charset="0"/>
            </a:endParaRPr>
          </a:p>
        </p:txBody>
      </p:sp>
      <p:pic>
        <p:nvPicPr>
          <p:cNvPr id="11266" name="Picture 2" descr="http://t0.gstatic.com/images?q=tbn:ANd9GcT67aMjtZTG6CCeNqb9m6AtvDQjD0MRsII8dNQzAYDBSjHTcNDY&amp;t=1"/>
          <p:cNvPicPr>
            <a:picLocks noChangeAspect="1" noChangeArrowheads="1"/>
          </p:cNvPicPr>
          <p:nvPr/>
        </p:nvPicPr>
        <p:blipFill>
          <a:blip r:embed="rId2" cstate="print"/>
          <a:srcRect/>
          <a:stretch>
            <a:fillRect/>
          </a:stretch>
        </p:blipFill>
        <p:spPr bwMode="auto">
          <a:xfrm>
            <a:off x="1835696" y="3068960"/>
            <a:ext cx="4464496" cy="29523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ABORDAJE</a:t>
            </a:r>
          </a:p>
        </p:txBody>
      </p:sp>
      <p:sp>
        <p:nvSpPr>
          <p:cNvPr id="3" name="2 Marcador de contenido"/>
          <p:cNvSpPr>
            <a:spLocks noGrp="1"/>
          </p:cNvSpPr>
          <p:nvPr>
            <p:ph idx="1"/>
          </p:nvPr>
        </p:nvSpPr>
        <p:spPr>
          <a:xfrm>
            <a:off x="467544" y="1124744"/>
            <a:ext cx="8229600" cy="4525963"/>
          </a:xfrm>
        </p:spPr>
        <p:txBody>
          <a:bodyPr/>
          <a:lstStyle/>
          <a:p>
            <a:r>
              <a:rPr lang="es-MX" sz="2400" dirty="0"/>
              <a:t>Para desarrollar la técnica de la bitácora emocional se debe situar al paciente en las emociones expresadas y llevarlas al sentimiento, una vez en el estado del sentimiento se traslada a la cognición :</a:t>
            </a:r>
          </a:p>
          <a:p>
            <a:pPr>
              <a:buNone/>
            </a:pPr>
            <a:r>
              <a:rPr lang="es-MX" sz="2400" dirty="0"/>
              <a:t>      </a:t>
            </a:r>
          </a:p>
          <a:p>
            <a:pPr>
              <a:buNone/>
            </a:pPr>
            <a:r>
              <a:rPr lang="es-MX" sz="2400" dirty="0"/>
              <a:t>     EMOCION                                                                    SENTIMIENTO</a:t>
            </a:r>
          </a:p>
          <a:p>
            <a:pPr algn="ctr">
              <a:buNone/>
            </a:pPr>
            <a:endParaRPr lang="es-MX" sz="2400" dirty="0"/>
          </a:p>
          <a:p>
            <a:pPr algn="ctr">
              <a:buNone/>
            </a:pPr>
            <a:r>
              <a:rPr lang="es-MX" sz="2400" dirty="0"/>
              <a:t>PENSAMIENTO</a:t>
            </a:r>
          </a:p>
          <a:p>
            <a:pPr algn="ctr">
              <a:buNone/>
            </a:pPr>
            <a:r>
              <a:rPr lang="es-MX" sz="2400" dirty="0"/>
              <a:t>RESIGNIFICO</a:t>
            </a:r>
          </a:p>
          <a:p>
            <a:pPr algn="ctr">
              <a:buNone/>
            </a:pPr>
            <a:endParaRPr lang="es-MX" sz="2400" dirty="0"/>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OBJETIVOS</a:t>
            </a:r>
          </a:p>
        </p:txBody>
      </p:sp>
      <p:sp>
        <p:nvSpPr>
          <p:cNvPr id="3" name="2 Marcador de contenido"/>
          <p:cNvSpPr>
            <a:spLocks noGrp="1"/>
          </p:cNvSpPr>
          <p:nvPr>
            <p:ph idx="1"/>
          </p:nvPr>
        </p:nvSpPr>
        <p:spPr>
          <a:xfrm>
            <a:off x="457200" y="1268760"/>
            <a:ext cx="8229600" cy="4857403"/>
          </a:xfrm>
        </p:spPr>
        <p:txBody>
          <a:bodyPr>
            <a:normAutofit/>
          </a:bodyPr>
          <a:lstStyle/>
          <a:p>
            <a:r>
              <a:rPr lang="es-MX" sz="2400" dirty="0"/>
              <a:t>Permite la estructuración mediante el lenguaje escrito plasmado al depositar las emociones vividas en un papel.</a:t>
            </a:r>
          </a:p>
          <a:p>
            <a:r>
              <a:rPr lang="es-MX" sz="2400" dirty="0"/>
              <a:t> Ayuda a recordar situaciones vivenciales contribuyendo al afecto mnemotécnico (es el procedimiento de asociación mental de </a:t>
            </a:r>
            <a:r>
              <a:rPr lang="es-MX" sz="2400" dirty="0">
                <a:hlinkClick r:id="rId2" tooltip="Idea"/>
              </a:rPr>
              <a:t>ideas</a:t>
            </a:r>
            <a:r>
              <a:rPr lang="es-MX" sz="2400" dirty="0"/>
              <a:t>, </a:t>
            </a:r>
            <a:r>
              <a:rPr lang="es-MX" sz="2400" dirty="0">
                <a:hlinkClick r:id="rId3" tooltip="Esquema"/>
              </a:rPr>
              <a:t>esquemas</a:t>
            </a:r>
            <a:r>
              <a:rPr lang="es-MX" sz="2400" dirty="0"/>
              <a:t>, ejercicios sistemáticos, repeticiones, etc. para facilitar el recuerdo de algo).</a:t>
            </a:r>
          </a:p>
          <a:p>
            <a:r>
              <a:rPr lang="es-MX" sz="2400" dirty="0"/>
              <a:t>Logra captar las emociones o sentimientos que resultan de difícil manejo</a:t>
            </a:r>
          </a:p>
          <a:p>
            <a:r>
              <a:rPr lang="es-MX" sz="2400" dirty="0"/>
              <a:t>Contribuye al autoconocimiento, aceptación y autorrealización del ESTUDIANTE.</a:t>
            </a:r>
          </a:p>
          <a:p>
            <a:r>
              <a:rPr lang="es-MX" sz="2400" dirty="0"/>
              <a:t>Resolver parte de los problemas al hacerse cargo de las emociones.</a:t>
            </a:r>
          </a:p>
          <a:p>
            <a:endParaRPr lang="es-MX" sz="2400" dirty="0"/>
          </a:p>
          <a:p>
            <a:endParaRPr lang="es-MX" sz="2400" dirty="0"/>
          </a:p>
          <a:p>
            <a:endParaRPr lang="es-MX"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PROCEDIMIENTO</a:t>
            </a:r>
          </a:p>
        </p:txBody>
      </p:sp>
      <p:sp>
        <p:nvSpPr>
          <p:cNvPr id="3" name="2 Marcador de contenido"/>
          <p:cNvSpPr>
            <a:spLocks noGrp="1"/>
          </p:cNvSpPr>
          <p:nvPr>
            <p:ph idx="1"/>
          </p:nvPr>
        </p:nvSpPr>
        <p:spPr>
          <a:xfrm>
            <a:off x="457200" y="1268760"/>
            <a:ext cx="8229600" cy="4857403"/>
          </a:xfrm>
        </p:spPr>
        <p:txBody>
          <a:bodyPr/>
          <a:lstStyle/>
          <a:p>
            <a:endParaRPr lang="es-MX" sz="2400" dirty="0">
              <a:latin typeface="Arial" pitchFamily="34" charset="0"/>
              <a:cs typeface="Arial" pitchFamily="34" charset="0"/>
            </a:endParaRPr>
          </a:p>
          <a:p>
            <a:r>
              <a:rPr lang="es-MX" sz="2400" dirty="0">
                <a:latin typeface="Arial" pitchFamily="34" charset="0"/>
                <a:cs typeface="Arial" pitchFamily="34" charset="0"/>
              </a:rPr>
              <a:t>Registrar con fecha y hora en un cuaderno acontecimientos emocionales más significativos que le ocurran de una sesión a otra</a:t>
            </a:r>
          </a:p>
          <a:p>
            <a:r>
              <a:rPr lang="es-MX" sz="2400" dirty="0">
                <a:latin typeface="Arial" pitchFamily="34" charset="0"/>
                <a:cs typeface="Arial" pitchFamily="34" charset="0"/>
              </a:rPr>
              <a:t>Se trabaja sobre lo escrito logrando que el estudiante le permita establecer propósitos de acción.</a:t>
            </a:r>
          </a:p>
          <a:p>
            <a:r>
              <a:rPr lang="es-MX" sz="2400" dirty="0">
                <a:latin typeface="Arial" pitchFamily="34" charset="0"/>
                <a:cs typeface="Arial" pitchFamily="34" charset="0"/>
              </a:rPr>
              <a:t>Se establece un número de sesiones determinadas hasta el logro de los objetivos.</a:t>
            </a:r>
          </a:p>
        </p:txBody>
      </p:sp>
      <p:pic>
        <p:nvPicPr>
          <p:cNvPr id="14338" name="Picture 2" descr="http://www.rena.edu.ve/SegundaEtapa/ciencias/imagenes/saludmental%20(8).gif"/>
          <p:cNvPicPr>
            <a:picLocks noChangeAspect="1" noChangeArrowheads="1"/>
          </p:cNvPicPr>
          <p:nvPr/>
        </p:nvPicPr>
        <p:blipFill>
          <a:blip r:embed="rId2" cstate="print"/>
          <a:srcRect/>
          <a:stretch>
            <a:fillRect/>
          </a:stretch>
        </p:blipFill>
        <p:spPr bwMode="auto">
          <a:xfrm>
            <a:off x="5724128" y="4005064"/>
            <a:ext cx="2192832" cy="2376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CASOS EN LOS QUE SE APLICA</a:t>
            </a:r>
          </a:p>
        </p:txBody>
      </p:sp>
      <p:sp>
        <p:nvSpPr>
          <p:cNvPr id="3" name="2 Marcador de contenido"/>
          <p:cNvSpPr>
            <a:spLocks noGrp="1"/>
          </p:cNvSpPr>
          <p:nvPr>
            <p:ph idx="1"/>
          </p:nvPr>
        </p:nvSpPr>
        <p:spPr>
          <a:xfrm>
            <a:off x="457200" y="1124744"/>
            <a:ext cx="8229600" cy="5001419"/>
          </a:xfrm>
        </p:spPr>
        <p:txBody>
          <a:bodyPr/>
          <a:lstStyle/>
          <a:p>
            <a:endParaRPr lang="es-MX" dirty="0"/>
          </a:p>
          <a:p>
            <a:r>
              <a:rPr lang="es-MX" sz="2400" dirty="0">
                <a:latin typeface="Arial" pitchFamily="34" charset="0"/>
                <a:cs typeface="Arial" pitchFamily="34" charset="0"/>
              </a:rPr>
              <a:t>Dificultad para la identificación y designación de estados emocionales </a:t>
            </a:r>
          </a:p>
          <a:p>
            <a:r>
              <a:rPr lang="es-MX" sz="2400" dirty="0">
                <a:latin typeface="Arial" pitchFamily="34" charset="0"/>
                <a:cs typeface="Arial" pitchFamily="34" charset="0"/>
              </a:rPr>
              <a:t>Falta de control de los impulsos</a:t>
            </a:r>
          </a:p>
          <a:p>
            <a:r>
              <a:rPr lang="es-MX" sz="2400" dirty="0">
                <a:latin typeface="Arial" pitchFamily="34" charset="0"/>
                <a:cs typeface="Arial" pitchFamily="34" charset="0"/>
              </a:rPr>
              <a:t>Donde el enojo es la emoción que gobierna la mayoría de las experiencias.</a:t>
            </a:r>
          </a:p>
          <a:p>
            <a:r>
              <a:rPr lang="es-MX" sz="2400" dirty="0">
                <a:latin typeface="Arial" pitchFamily="34" charset="0"/>
                <a:cs typeface="Arial" pitchFamily="34" charset="0"/>
              </a:rPr>
              <a:t>Pacientes que tienen dificultad para recordar o para estructurar sus pensamientos</a:t>
            </a:r>
          </a:p>
          <a:p>
            <a:r>
              <a:rPr lang="es-MX" sz="2400" dirty="0">
                <a:latin typeface="Arial" pitchFamily="34" charset="0"/>
                <a:cs typeface="Arial" pitchFamily="34" charset="0"/>
              </a:rPr>
              <a:t>Adultos o adolescentes que tengan interés y facilidad para escribir</a:t>
            </a:r>
          </a:p>
          <a:p>
            <a:r>
              <a:rPr lang="es-MX" sz="2400" dirty="0">
                <a:latin typeface="Arial" pitchFamily="34" charset="0"/>
                <a:cs typeface="Arial" pitchFamily="34" charset="0"/>
              </a:rPr>
              <a:t>A personas que sueñan con mucha frecuencia.</a:t>
            </a:r>
          </a:p>
          <a:p>
            <a:endParaRPr lang="es-MX"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BASES TEÓRICAS</a:t>
            </a:r>
          </a:p>
        </p:txBody>
      </p:sp>
      <p:sp>
        <p:nvSpPr>
          <p:cNvPr id="3" name="2 Marcador de contenido"/>
          <p:cNvSpPr>
            <a:spLocks noGrp="1"/>
          </p:cNvSpPr>
          <p:nvPr>
            <p:ph idx="1"/>
          </p:nvPr>
        </p:nvSpPr>
        <p:spPr/>
        <p:txBody>
          <a:bodyPr>
            <a:normAutofit fontScale="55000" lnSpcReduction="20000"/>
          </a:bodyPr>
          <a:lstStyle/>
          <a:p>
            <a:r>
              <a:rPr lang="es-MX" dirty="0"/>
              <a:t>Las historias o narrativas son importantes y para la terapia narrativa, la palabra historia o narrativa significa: </a:t>
            </a:r>
          </a:p>
          <a:p>
            <a:endParaRPr lang="es-MX" dirty="0"/>
          </a:p>
          <a:p>
            <a:r>
              <a:rPr lang="es-MX" dirty="0"/>
              <a:t>• Eventos </a:t>
            </a:r>
          </a:p>
          <a:p>
            <a:endParaRPr lang="es-MX" dirty="0"/>
          </a:p>
          <a:p>
            <a:r>
              <a:rPr lang="es-MX" dirty="0"/>
              <a:t>• Ligados en una secuencia </a:t>
            </a:r>
          </a:p>
          <a:p>
            <a:endParaRPr lang="es-MX" dirty="0"/>
          </a:p>
          <a:p>
            <a:r>
              <a:rPr lang="es-MX" dirty="0"/>
              <a:t>• A través del tiempo </a:t>
            </a:r>
          </a:p>
          <a:p>
            <a:endParaRPr lang="es-MX" dirty="0"/>
          </a:p>
          <a:p>
            <a:r>
              <a:rPr lang="es-MX" dirty="0"/>
              <a:t>• De acuerdo con un tema  </a:t>
            </a:r>
          </a:p>
          <a:p>
            <a:endParaRPr lang="es-MX" dirty="0"/>
          </a:p>
          <a:p>
            <a:r>
              <a:rPr lang="es-MX" dirty="0"/>
              <a:t>Como humanos, interpretamos. Le damos significado a las experiencias de la vida diaria. Buscamos la manera de explicar los sucesos y darles un sentido. Este significado forma el tema de una historia (narrativa). </a:t>
            </a:r>
          </a:p>
          <a:p>
            <a:r>
              <a:rPr lang="es-MX" dirty="0"/>
              <a:t>Todos tenemos muchas historias acerca de nuestras vidas y relaciones que ocurren de manera simultánea.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a:t>BITACORA EMOCIONAL</a:t>
            </a:r>
          </a:p>
        </p:txBody>
      </p:sp>
      <p:sp>
        <p:nvSpPr>
          <p:cNvPr id="3" name="2 Marcador de contenido"/>
          <p:cNvSpPr>
            <a:spLocks noGrp="1"/>
          </p:cNvSpPr>
          <p:nvPr>
            <p:ph idx="1"/>
          </p:nvPr>
        </p:nvSpPr>
        <p:spPr/>
        <p:txBody>
          <a:bodyPr/>
          <a:lstStyle/>
          <a:p>
            <a:r>
              <a:rPr lang="es-MX" sz="2400" dirty="0"/>
              <a:t>La bitácora emocional como su nombre lo dice se construye con las emociones  vividas y plasmadas en el lenguaje escrito</a:t>
            </a:r>
          </a:p>
          <a:p>
            <a:r>
              <a:rPr lang="es-MX" sz="2400" dirty="0"/>
              <a:t>Tomando en cuenta que todas las emociones son positivas por que son adaptativas,  a través de la bitácora se integran a la vida afectiva emociones y sentimientos:</a:t>
            </a:r>
          </a:p>
          <a:p>
            <a:pPr>
              <a:buNone/>
            </a:pPr>
            <a:endParaRPr lang="es-MX" sz="2400" dirty="0"/>
          </a:p>
          <a:p>
            <a:pPr>
              <a:buNone/>
            </a:pPr>
            <a:r>
              <a:rPr lang="es-MX" sz="2400" dirty="0"/>
              <a:t>        EMOCIONES                                                     SENTIMIENTOS</a:t>
            </a:r>
          </a:p>
          <a:p>
            <a:pPr algn="ctr">
              <a:buNone/>
            </a:pPr>
            <a:r>
              <a:rPr lang="es-MX" sz="2400" dirty="0"/>
              <a:t>    ↘                                                        ↙</a:t>
            </a:r>
          </a:p>
          <a:p>
            <a:pPr algn="ctr">
              <a:buNone/>
            </a:pPr>
            <a:r>
              <a:rPr lang="es-MX" sz="2400" dirty="0"/>
              <a:t>INTEGRACIÓN AFECTIVA</a:t>
            </a: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BITACORA EMOCIONAL</a:t>
            </a:r>
          </a:p>
        </p:txBody>
      </p:sp>
      <p:sp>
        <p:nvSpPr>
          <p:cNvPr id="3" name="2 Marcador de contenido"/>
          <p:cNvSpPr>
            <a:spLocks noGrp="1"/>
          </p:cNvSpPr>
          <p:nvPr>
            <p:ph idx="1"/>
          </p:nvPr>
        </p:nvSpPr>
        <p:spPr/>
        <p:txBody>
          <a:bodyPr>
            <a:normAutofit/>
          </a:bodyPr>
          <a:lstStyle/>
          <a:p>
            <a:r>
              <a:rPr lang="es-MX" sz="2400" dirty="0"/>
              <a:t>EMOCIONES: Patrones de respuesta fisiológica. Las emociones tienden a ser permanentes y se contagian</a:t>
            </a:r>
          </a:p>
          <a:p>
            <a:endParaRPr lang="es-MX" sz="2400" dirty="0"/>
          </a:p>
          <a:p>
            <a:r>
              <a:rPr lang="es-MX" sz="2400" dirty="0"/>
              <a:t>SENTIMIENTOS: Construcciones socio-históricas. Son patrones aprendidos desde las cuestiones de apego con las figuras primarias (vinculación) tienden a ser inestables y semipermanentes. Los sentimientos se construyen</a:t>
            </a:r>
          </a:p>
          <a:p>
            <a:endParaRPr lang="es-MX"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SENTIMIENTOS</a:t>
            </a:r>
          </a:p>
        </p:txBody>
      </p:sp>
      <p:sp>
        <p:nvSpPr>
          <p:cNvPr id="3" name="2 Marcador de contenido"/>
          <p:cNvSpPr>
            <a:spLocks noGrp="1"/>
          </p:cNvSpPr>
          <p:nvPr>
            <p:ph idx="1"/>
          </p:nvPr>
        </p:nvSpPr>
        <p:spPr>
          <a:xfrm>
            <a:off x="457200" y="1628800"/>
            <a:ext cx="8229600" cy="4525963"/>
          </a:xfrm>
        </p:spPr>
        <p:txBody>
          <a:bodyPr/>
          <a:lstStyle/>
          <a:p>
            <a:pPr>
              <a:buNone/>
            </a:pPr>
            <a:endParaRPr lang="es-MX" dirty="0"/>
          </a:p>
          <a:p>
            <a:pPr>
              <a:buNone/>
            </a:pPr>
            <a:endParaRPr lang="es-MX" dirty="0"/>
          </a:p>
        </p:txBody>
      </p:sp>
      <p:sp>
        <p:nvSpPr>
          <p:cNvPr id="4" name="3 Rectángulo"/>
          <p:cNvSpPr/>
          <p:nvPr/>
        </p:nvSpPr>
        <p:spPr>
          <a:xfrm>
            <a:off x="1259632" y="1916832"/>
            <a:ext cx="6552728" cy="4524315"/>
          </a:xfrm>
          <a:prstGeom prst="rect">
            <a:avLst/>
          </a:prstGeom>
        </p:spPr>
        <p:txBody>
          <a:bodyPr wrap="square">
            <a:spAutoFit/>
          </a:bodyPr>
          <a:lstStyle/>
          <a:p>
            <a:pPr algn="ctr"/>
            <a:r>
              <a:rPr lang="es-MX" dirty="0"/>
              <a:t>Según algunos psicólogos, los sentimientos, especialmente los sentimientos profundos, son algo así como disposiciones que favorecen la actividad si son positivos o la inhiben, si son negativos. Por otra parte, los sentimientos son de dos tipos: profundos y duraderos, o superficiales o variables o intercambiables con otros sentimientos. Otros sostienen que los sentimientos marcan el enlace de las facultades espirituales con el sujeto humano, pero el asunto es más complicado. Los sentimientos son algo así como precedentes de ciertas direcciones del pensamiento, o de ciertos rasgos de la conducta, a las que suelen acompañar. En el supuesto de que aceptemos esta opinión que es algo vaga o amorfa, según la cual se da una cierta alternancia entre los sentimientos, los actos de la inteligencia y de la voluntad, conviene añadir que hay sentimientos más profundos que otros que dependen del estado de salud, de circunstancias corpóreas o de accidentes de la vida.</a:t>
            </a:r>
          </a:p>
          <a:p>
            <a:r>
              <a:rPr lang="es-MX"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EMOCIONES</a:t>
            </a:r>
          </a:p>
        </p:txBody>
      </p:sp>
      <p:sp>
        <p:nvSpPr>
          <p:cNvPr id="3" name="2 Marcador de contenido"/>
          <p:cNvSpPr>
            <a:spLocks noGrp="1"/>
          </p:cNvSpPr>
          <p:nvPr>
            <p:ph idx="1"/>
          </p:nvPr>
        </p:nvSpPr>
        <p:spPr>
          <a:xfrm>
            <a:off x="467544" y="1268760"/>
            <a:ext cx="8229600" cy="4525963"/>
          </a:xfrm>
        </p:spPr>
        <p:txBody>
          <a:bodyPr>
            <a:normAutofit fontScale="77500" lnSpcReduction="20000"/>
          </a:bodyPr>
          <a:lstStyle/>
          <a:p>
            <a:pPr>
              <a:buNone/>
            </a:pPr>
            <a:endParaRPr lang="es-MX" dirty="0"/>
          </a:p>
          <a:p>
            <a:r>
              <a:rPr lang="es-MX" b="1" dirty="0"/>
              <a:t>U</a:t>
            </a:r>
            <a:r>
              <a:rPr lang="es-MX" dirty="0"/>
              <a:t>na </a:t>
            </a:r>
            <a:r>
              <a:rPr lang="es-MX" b="1" dirty="0"/>
              <a:t>emoción</a:t>
            </a:r>
            <a:r>
              <a:rPr lang="es-MX" dirty="0"/>
              <a:t> es un estado afectivo que experimentamos, una reacción subjetiva al ambiente que viene acompañada de cambios orgánicos (fisiológicos y endocrinos) de origen innato, influidos por la experiencia. Las emociones tienen una función adaptativa de nuestro organismo a lo que nos rodea. Es un estado que sobreviene súbita y bruscamente, en forma de crisis más o menos violentas y más o menos pasajeras. </a:t>
            </a:r>
          </a:p>
          <a:p>
            <a:r>
              <a:rPr lang="es-MX" dirty="0"/>
              <a:t>En el ser humano la experiencia de una emoción generalmente involucra un conjunto de cogniciones, actitudes y creencias sobre el mundo, que utilizamos para valorar una situación concreta y, por tanto, influyen en el modo en el que se percibe dicha situación.</a:t>
            </a:r>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786</Words>
  <Application>Microsoft Office PowerPoint</Application>
  <PresentationFormat>Presentación en pantalla (4:3)</PresentationFormat>
  <Paragraphs>61</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BITÁCORA EMOCIONAL </vt:lpstr>
      <vt:lpstr>OBJETIVOS</vt:lpstr>
      <vt:lpstr>PROCEDIMIENTO</vt:lpstr>
      <vt:lpstr>CASOS EN LOS QUE SE APLICA</vt:lpstr>
      <vt:lpstr>BASES TEÓRICAS</vt:lpstr>
      <vt:lpstr>BITACORA EMOCIONAL</vt:lpstr>
      <vt:lpstr>BITACORA EMOCIONAL</vt:lpstr>
      <vt:lpstr>SENTIMIENTOS</vt:lpstr>
      <vt:lpstr>EMOCIONES</vt:lpstr>
      <vt:lpstr>ABORDAJE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BITÁCORA EMOCIONAL</dc:title>
  <dc:creator>Mo</dc:creator>
  <cp:lastModifiedBy>Paloma Faúndez Arias</cp:lastModifiedBy>
  <cp:revision>3</cp:revision>
  <dcterms:created xsi:type="dcterms:W3CDTF">2011-02-22T05:37:41Z</dcterms:created>
  <dcterms:modified xsi:type="dcterms:W3CDTF">2020-03-30T20:58:38Z</dcterms:modified>
</cp:coreProperties>
</file>