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70E85-BFCD-461B-B4DD-BF1BF25A9E7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3E0707E-F04C-4F7F-B13F-9549088599F6}">
      <dgm:prSet phldrT="[Texto]"/>
      <dgm:spPr/>
      <dgm:t>
        <a:bodyPr/>
        <a:lstStyle/>
        <a:p>
          <a:r>
            <a:rPr lang="es-CL" dirty="0" smtClean="0"/>
            <a:t>Una república democrática como forma de gobierno, en donde los poderes están divididos</a:t>
          </a:r>
          <a:endParaRPr lang="es-CL" dirty="0"/>
        </a:p>
      </dgm:t>
    </dgm:pt>
    <dgm:pt modelId="{3D1A78F1-C544-48CD-BF81-939847DFA329}" type="parTrans" cxnId="{49BC1C88-A3BF-4922-AF79-6DB7D547FB7E}">
      <dgm:prSet/>
      <dgm:spPr/>
      <dgm:t>
        <a:bodyPr/>
        <a:lstStyle/>
        <a:p>
          <a:endParaRPr lang="es-CL"/>
        </a:p>
      </dgm:t>
    </dgm:pt>
    <dgm:pt modelId="{8DA1BA0B-1CD0-4952-9504-54B8C98D2924}" type="sibTrans" cxnId="{49BC1C88-A3BF-4922-AF79-6DB7D547FB7E}">
      <dgm:prSet/>
      <dgm:spPr/>
      <dgm:t>
        <a:bodyPr/>
        <a:lstStyle/>
        <a:p>
          <a:endParaRPr lang="es-CL"/>
        </a:p>
      </dgm:t>
    </dgm:pt>
    <dgm:pt modelId="{6B053A4F-FB88-492B-A2B5-8B1F39D5334B}">
      <dgm:prSet phldrT="[Texto]"/>
      <dgm:spPr/>
      <dgm:t>
        <a:bodyPr/>
        <a:lstStyle/>
        <a:p>
          <a:r>
            <a:rPr lang="es-CL" dirty="0" smtClean="0"/>
            <a:t>Derechos fundamentales de las personas, como el derecho a reunirse pacíficamente y el derecho a la libre expresión.</a:t>
          </a:r>
          <a:endParaRPr lang="es-CL" dirty="0"/>
        </a:p>
      </dgm:t>
    </dgm:pt>
    <dgm:pt modelId="{209AF249-1184-4010-B71C-471B6EB6749C}" type="parTrans" cxnId="{AF12C649-277F-42D4-B11A-309803A598DB}">
      <dgm:prSet/>
      <dgm:spPr/>
      <dgm:t>
        <a:bodyPr/>
        <a:lstStyle/>
        <a:p>
          <a:endParaRPr lang="es-CL"/>
        </a:p>
      </dgm:t>
    </dgm:pt>
    <dgm:pt modelId="{94F04885-AD6E-4933-98C8-855769DA9BCD}" type="sibTrans" cxnId="{AF12C649-277F-42D4-B11A-309803A598DB}">
      <dgm:prSet/>
      <dgm:spPr/>
      <dgm:t>
        <a:bodyPr/>
        <a:lstStyle/>
        <a:p>
          <a:endParaRPr lang="es-CL"/>
        </a:p>
      </dgm:t>
    </dgm:pt>
    <dgm:pt modelId="{0F5A5815-8D52-4C0C-84DB-C6DD79B7F29B}">
      <dgm:prSet phldrT="[Texto]"/>
      <dgm:spPr/>
      <dgm:t>
        <a:bodyPr/>
        <a:lstStyle/>
        <a:p>
          <a:r>
            <a:rPr lang="es-CL" dirty="0" smtClean="0"/>
            <a:t>La división del territorio de Chile en regiones</a:t>
          </a:r>
          <a:endParaRPr lang="es-CL" dirty="0"/>
        </a:p>
      </dgm:t>
    </dgm:pt>
    <dgm:pt modelId="{1FDA81C0-05EF-4AAB-96F1-1304049A10C9}" type="parTrans" cxnId="{3AE8A6B1-7E69-40E6-BBDF-C71CFF371BC4}">
      <dgm:prSet/>
      <dgm:spPr/>
      <dgm:t>
        <a:bodyPr/>
        <a:lstStyle/>
        <a:p>
          <a:endParaRPr lang="es-CL"/>
        </a:p>
      </dgm:t>
    </dgm:pt>
    <dgm:pt modelId="{E8FDB148-C5EB-48CE-A5AC-12C7E7B368FC}" type="sibTrans" cxnId="{3AE8A6B1-7E69-40E6-BBDF-C71CFF371BC4}">
      <dgm:prSet/>
      <dgm:spPr/>
      <dgm:t>
        <a:bodyPr/>
        <a:lstStyle/>
        <a:p>
          <a:endParaRPr lang="es-CL"/>
        </a:p>
      </dgm:t>
    </dgm:pt>
    <dgm:pt modelId="{2A68470F-7766-40AA-AB2C-80DF1C777AC0}">
      <dgm:prSet phldrT="[Texto]"/>
      <dgm:spPr/>
      <dgm:t>
        <a:bodyPr/>
        <a:lstStyle/>
        <a:p>
          <a:r>
            <a:rPr lang="es-CL" dirty="0" smtClean="0"/>
            <a:t>Mecanismos de participación ciudadana, como las elecciones</a:t>
          </a:r>
          <a:endParaRPr lang="es-CL" dirty="0"/>
        </a:p>
      </dgm:t>
    </dgm:pt>
    <dgm:pt modelId="{1AE4E2B2-E014-4221-AF2E-F6D0A3091EE4}" type="parTrans" cxnId="{AFC7EFC5-5454-45ED-AA28-392FCBAA1E5F}">
      <dgm:prSet/>
      <dgm:spPr/>
      <dgm:t>
        <a:bodyPr/>
        <a:lstStyle/>
        <a:p>
          <a:endParaRPr lang="es-CL"/>
        </a:p>
      </dgm:t>
    </dgm:pt>
    <dgm:pt modelId="{089B1558-ED97-49F5-B7EC-93CF62D18FAF}" type="sibTrans" cxnId="{AFC7EFC5-5454-45ED-AA28-392FCBAA1E5F}">
      <dgm:prSet/>
      <dgm:spPr/>
      <dgm:t>
        <a:bodyPr/>
        <a:lstStyle/>
        <a:p>
          <a:endParaRPr lang="es-CL"/>
        </a:p>
      </dgm:t>
    </dgm:pt>
    <dgm:pt modelId="{0575FEBE-B786-4817-B4BF-9AC5AD8F8308}">
      <dgm:prSet phldrT="[Texto]"/>
      <dgm:spPr/>
      <dgm:t>
        <a:bodyPr/>
        <a:lstStyle/>
        <a:p>
          <a:r>
            <a:rPr lang="es-CL" dirty="0" smtClean="0"/>
            <a:t>Funcionamiento adecuado de las instituciones</a:t>
          </a:r>
          <a:endParaRPr lang="es-CL" dirty="0"/>
        </a:p>
      </dgm:t>
    </dgm:pt>
    <dgm:pt modelId="{E2A94006-0DC2-4E39-83CA-2FAF592E68F5}" type="parTrans" cxnId="{EB04190B-8D83-4636-B769-53D3B933E7FC}">
      <dgm:prSet/>
      <dgm:spPr/>
      <dgm:t>
        <a:bodyPr/>
        <a:lstStyle/>
        <a:p>
          <a:endParaRPr lang="es-CL"/>
        </a:p>
      </dgm:t>
    </dgm:pt>
    <dgm:pt modelId="{D5D9AAAE-EF91-4DDC-9424-2CB377F83E39}" type="sibTrans" cxnId="{EB04190B-8D83-4636-B769-53D3B933E7FC}">
      <dgm:prSet/>
      <dgm:spPr/>
      <dgm:t>
        <a:bodyPr/>
        <a:lstStyle/>
        <a:p>
          <a:endParaRPr lang="es-CL"/>
        </a:p>
      </dgm:t>
    </dgm:pt>
    <dgm:pt modelId="{4F0CA038-A949-4455-82C9-41D2A0D258BC}" type="pres">
      <dgm:prSet presAssocID="{31870E85-BFCD-461B-B4DD-BF1BF25A9E76}" presName="diagram" presStyleCnt="0">
        <dgm:presLayoutVars>
          <dgm:dir/>
          <dgm:resizeHandles val="exact"/>
        </dgm:presLayoutVars>
      </dgm:prSet>
      <dgm:spPr/>
    </dgm:pt>
    <dgm:pt modelId="{4748B70F-63CE-4777-B09F-00C9F83D089A}" type="pres">
      <dgm:prSet presAssocID="{B3E0707E-F04C-4F7F-B13F-9549088599F6}" presName="node" presStyleLbl="node1" presStyleIdx="0" presStyleCnt="5" custLinFactNeighborX="55026" custLinFactNeighborY="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7941C80-DF99-4319-93DF-FB2F324B1366}" type="pres">
      <dgm:prSet presAssocID="{8DA1BA0B-1CD0-4952-9504-54B8C98D2924}" presName="sibTrans" presStyleCnt="0"/>
      <dgm:spPr/>
    </dgm:pt>
    <dgm:pt modelId="{32452822-7BA3-4CAD-8753-DBDF0BB871F8}" type="pres">
      <dgm:prSet presAssocID="{6B053A4F-FB88-492B-A2B5-8B1F39D5334B}" presName="node" presStyleLbl="node1" presStyleIdx="1" presStyleCnt="5" custLinFactNeighborX="54160" custLinFactNeighborY="-144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6D8724-3576-4E9A-910F-CD6D1B6B0AF7}" type="pres">
      <dgm:prSet presAssocID="{94F04885-AD6E-4933-98C8-855769DA9BCD}" presName="sibTrans" presStyleCnt="0"/>
      <dgm:spPr/>
    </dgm:pt>
    <dgm:pt modelId="{E37AC31B-71FE-4CBD-8AA8-38102DF33655}" type="pres">
      <dgm:prSet presAssocID="{0F5A5815-8D52-4C0C-84DB-C6DD79B7F29B}" presName="node" presStyleLbl="node1" presStyleIdx="2" presStyleCnt="5" custLinFactX="-100000" custLinFactY="17327" custLinFactNeighborX="-118805" custLinFactNeighborY="100000">
        <dgm:presLayoutVars>
          <dgm:bulletEnabled val="1"/>
        </dgm:presLayoutVars>
      </dgm:prSet>
      <dgm:spPr/>
    </dgm:pt>
    <dgm:pt modelId="{E165DF18-9B81-4607-A9FB-91586C146FF4}" type="pres">
      <dgm:prSet presAssocID="{E8FDB148-C5EB-48CE-A5AC-12C7E7B368FC}" presName="sibTrans" presStyleCnt="0"/>
      <dgm:spPr/>
    </dgm:pt>
    <dgm:pt modelId="{E9FFC864-22B8-41D4-9F4F-E7986BC28673}" type="pres">
      <dgm:prSet presAssocID="{2A68470F-7766-40AA-AB2C-80DF1C777AC0}" presName="node" presStyleLbl="node1" presStyleIdx="3" presStyleCnt="5" custLinFactNeighborX="53726" custLinFactNeighborY="66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F4CA770-3054-4A0E-B0C1-C2B94452EC21}" type="pres">
      <dgm:prSet presAssocID="{089B1558-ED97-49F5-B7EC-93CF62D18FAF}" presName="sibTrans" presStyleCnt="0"/>
      <dgm:spPr/>
    </dgm:pt>
    <dgm:pt modelId="{A8F066A1-1B9D-42BC-A5FD-D014461508DD}" type="pres">
      <dgm:prSet presAssocID="{0575FEBE-B786-4817-B4BF-9AC5AD8F8308}" presName="node" presStyleLbl="node1" presStyleIdx="4" presStyleCnt="5" custLinFactNeighborX="54593" custLinFactNeighborY="66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1E163CE-BF3C-4E73-89E7-B808AE8B92DE}" type="presOf" srcId="{0575FEBE-B786-4817-B4BF-9AC5AD8F8308}" destId="{A8F066A1-1B9D-42BC-A5FD-D014461508DD}" srcOrd="0" destOrd="0" presId="urn:microsoft.com/office/officeart/2005/8/layout/default"/>
    <dgm:cxn modelId="{203E2BB8-3105-4AB3-8E08-10F7BA34EA22}" type="presOf" srcId="{B3E0707E-F04C-4F7F-B13F-9549088599F6}" destId="{4748B70F-63CE-4777-B09F-00C9F83D089A}" srcOrd="0" destOrd="0" presId="urn:microsoft.com/office/officeart/2005/8/layout/default"/>
    <dgm:cxn modelId="{3AE8A6B1-7E69-40E6-BBDF-C71CFF371BC4}" srcId="{31870E85-BFCD-461B-B4DD-BF1BF25A9E76}" destId="{0F5A5815-8D52-4C0C-84DB-C6DD79B7F29B}" srcOrd="2" destOrd="0" parTransId="{1FDA81C0-05EF-4AAB-96F1-1304049A10C9}" sibTransId="{E8FDB148-C5EB-48CE-A5AC-12C7E7B368FC}"/>
    <dgm:cxn modelId="{AFC7EFC5-5454-45ED-AA28-392FCBAA1E5F}" srcId="{31870E85-BFCD-461B-B4DD-BF1BF25A9E76}" destId="{2A68470F-7766-40AA-AB2C-80DF1C777AC0}" srcOrd="3" destOrd="0" parTransId="{1AE4E2B2-E014-4221-AF2E-F6D0A3091EE4}" sibTransId="{089B1558-ED97-49F5-B7EC-93CF62D18FAF}"/>
    <dgm:cxn modelId="{AF12C649-277F-42D4-B11A-309803A598DB}" srcId="{31870E85-BFCD-461B-B4DD-BF1BF25A9E76}" destId="{6B053A4F-FB88-492B-A2B5-8B1F39D5334B}" srcOrd="1" destOrd="0" parTransId="{209AF249-1184-4010-B71C-471B6EB6749C}" sibTransId="{94F04885-AD6E-4933-98C8-855769DA9BCD}"/>
    <dgm:cxn modelId="{7262C7DB-3FBD-4B5F-84DD-5ED6331FDC89}" type="presOf" srcId="{6B053A4F-FB88-492B-A2B5-8B1F39D5334B}" destId="{32452822-7BA3-4CAD-8753-DBDF0BB871F8}" srcOrd="0" destOrd="0" presId="urn:microsoft.com/office/officeart/2005/8/layout/default"/>
    <dgm:cxn modelId="{EB04190B-8D83-4636-B769-53D3B933E7FC}" srcId="{31870E85-BFCD-461B-B4DD-BF1BF25A9E76}" destId="{0575FEBE-B786-4817-B4BF-9AC5AD8F8308}" srcOrd="4" destOrd="0" parTransId="{E2A94006-0DC2-4E39-83CA-2FAF592E68F5}" sibTransId="{D5D9AAAE-EF91-4DDC-9424-2CB377F83E39}"/>
    <dgm:cxn modelId="{49BC1C88-A3BF-4922-AF79-6DB7D547FB7E}" srcId="{31870E85-BFCD-461B-B4DD-BF1BF25A9E76}" destId="{B3E0707E-F04C-4F7F-B13F-9549088599F6}" srcOrd="0" destOrd="0" parTransId="{3D1A78F1-C544-48CD-BF81-939847DFA329}" sibTransId="{8DA1BA0B-1CD0-4952-9504-54B8C98D2924}"/>
    <dgm:cxn modelId="{EB6CA8E5-76B9-4F0A-9558-9989D1DBA36C}" type="presOf" srcId="{31870E85-BFCD-461B-B4DD-BF1BF25A9E76}" destId="{4F0CA038-A949-4455-82C9-41D2A0D258BC}" srcOrd="0" destOrd="0" presId="urn:microsoft.com/office/officeart/2005/8/layout/default"/>
    <dgm:cxn modelId="{0DADADE2-1738-41DC-83DD-59BD74B32C63}" type="presOf" srcId="{2A68470F-7766-40AA-AB2C-80DF1C777AC0}" destId="{E9FFC864-22B8-41D4-9F4F-E7986BC28673}" srcOrd="0" destOrd="0" presId="urn:microsoft.com/office/officeart/2005/8/layout/default"/>
    <dgm:cxn modelId="{1F209C00-3479-4526-B583-59D69FA56C73}" type="presOf" srcId="{0F5A5815-8D52-4C0C-84DB-C6DD79B7F29B}" destId="{E37AC31B-71FE-4CBD-8AA8-38102DF33655}" srcOrd="0" destOrd="0" presId="urn:microsoft.com/office/officeart/2005/8/layout/default"/>
    <dgm:cxn modelId="{FC29F017-8CEE-4EAB-A243-D69F72467652}" type="presParOf" srcId="{4F0CA038-A949-4455-82C9-41D2A0D258BC}" destId="{4748B70F-63CE-4777-B09F-00C9F83D089A}" srcOrd="0" destOrd="0" presId="urn:microsoft.com/office/officeart/2005/8/layout/default"/>
    <dgm:cxn modelId="{B79CDC63-F070-40F6-B131-FAFCA172B3C5}" type="presParOf" srcId="{4F0CA038-A949-4455-82C9-41D2A0D258BC}" destId="{87941C80-DF99-4319-93DF-FB2F324B1366}" srcOrd="1" destOrd="0" presId="urn:microsoft.com/office/officeart/2005/8/layout/default"/>
    <dgm:cxn modelId="{7E88C2E3-CBAA-43C1-BA2E-3CEC7D31F392}" type="presParOf" srcId="{4F0CA038-A949-4455-82C9-41D2A0D258BC}" destId="{32452822-7BA3-4CAD-8753-DBDF0BB871F8}" srcOrd="2" destOrd="0" presId="urn:microsoft.com/office/officeart/2005/8/layout/default"/>
    <dgm:cxn modelId="{F7D8BD9B-18DC-47A5-9494-AA4630A36F56}" type="presParOf" srcId="{4F0CA038-A949-4455-82C9-41D2A0D258BC}" destId="{566D8724-3576-4E9A-910F-CD6D1B6B0AF7}" srcOrd="3" destOrd="0" presId="urn:microsoft.com/office/officeart/2005/8/layout/default"/>
    <dgm:cxn modelId="{34D5B76D-C57F-4453-A959-E5F9E0D3001D}" type="presParOf" srcId="{4F0CA038-A949-4455-82C9-41D2A0D258BC}" destId="{E37AC31B-71FE-4CBD-8AA8-38102DF33655}" srcOrd="4" destOrd="0" presId="urn:microsoft.com/office/officeart/2005/8/layout/default"/>
    <dgm:cxn modelId="{2442706B-4EB0-4D53-BAC5-38CCE49B060B}" type="presParOf" srcId="{4F0CA038-A949-4455-82C9-41D2A0D258BC}" destId="{E165DF18-9B81-4607-A9FB-91586C146FF4}" srcOrd="5" destOrd="0" presId="urn:microsoft.com/office/officeart/2005/8/layout/default"/>
    <dgm:cxn modelId="{8FAB86CD-9351-464D-AEDE-E7DC6C75DD37}" type="presParOf" srcId="{4F0CA038-A949-4455-82C9-41D2A0D258BC}" destId="{E9FFC864-22B8-41D4-9F4F-E7986BC28673}" srcOrd="6" destOrd="0" presId="urn:microsoft.com/office/officeart/2005/8/layout/default"/>
    <dgm:cxn modelId="{E532FB0C-0C46-4F2D-B69A-F58564431464}" type="presParOf" srcId="{4F0CA038-A949-4455-82C9-41D2A0D258BC}" destId="{1F4CA770-3054-4A0E-B0C1-C2B94452EC21}" srcOrd="7" destOrd="0" presId="urn:microsoft.com/office/officeart/2005/8/layout/default"/>
    <dgm:cxn modelId="{9A23269F-732C-4588-B080-A0054CC19A2A}" type="presParOf" srcId="{4F0CA038-A949-4455-82C9-41D2A0D258BC}" destId="{A8F066A1-1B9D-42BC-A5FD-D014461508D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8B70F-63CE-4777-B09F-00C9F83D089A}">
      <dsp:nvSpPr>
        <dsp:cNvPr id="0" name=""/>
        <dsp:cNvSpPr/>
      </dsp:nvSpPr>
      <dsp:spPr>
        <a:xfrm>
          <a:off x="1707766" y="566340"/>
          <a:ext cx="3103562" cy="186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Una república democrática como forma de gobierno, en donde los poderes están divididos</a:t>
          </a:r>
          <a:endParaRPr lang="es-CL" sz="2100" kern="1200" dirty="0"/>
        </a:p>
      </dsp:txBody>
      <dsp:txXfrm>
        <a:off x="1707766" y="566340"/>
        <a:ext cx="3103562" cy="1862137"/>
      </dsp:txXfrm>
    </dsp:sp>
    <dsp:sp modelId="{32452822-7BA3-4CAD-8753-DBDF0BB871F8}">
      <dsp:nvSpPr>
        <dsp:cNvPr id="0" name=""/>
        <dsp:cNvSpPr/>
      </dsp:nvSpPr>
      <dsp:spPr>
        <a:xfrm>
          <a:off x="5094808" y="539451"/>
          <a:ext cx="3103562" cy="186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Derechos fundamentales de las personas, como el derecho a reunirse pacíficamente y el derecho a la libre expresión.</a:t>
          </a:r>
          <a:endParaRPr lang="es-CL" sz="2100" kern="1200" dirty="0"/>
        </a:p>
      </dsp:txBody>
      <dsp:txXfrm>
        <a:off x="5094808" y="539451"/>
        <a:ext cx="3103562" cy="1862137"/>
      </dsp:txXfrm>
    </dsp:sp>
    <dsp:sp modelId="{E37AC31B-71FE-4CBD-8AA8-38102DF33655}">
      <dsp:nvSpPr>
        <dsp:cNvPr id="0" name=""/>
        <dsp:cNvSpPr/>
      </dsp:nvSpPr>
      <dsp:spPr>
        <a:xfrm>
          <a:off x="37087" y="2751130"/>
          <a:ext cx="3103562" cy="186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La división del territorio de Chile en regiones</a:t>
          </a:r>
          <a:endParaRPr lang="es-CL" sz="2100" kern="1200" dirty="0"/>
        </a:p>
      </dsp:txBody>
      <dsp:txXfrm>
        <a:off x="37087" y="2751130"/>
        <a:ext cx="3103562" cy="1862137"/>
      </dsp:txXfrm>
    </dsp:sp>
    <dsp:sp modelId="{E9FFC864-22B8-41D4-9F4F-E7986BC28673}">
      <dsp:nvSpPr>
        <dsp:cNvPr id="0" name=""/>
        <dsp:cNvSpPr/>
      </dsp:nvSpPr>
      <dsp:spPr>
        <a:xfrm>
          <a:off x="3374379" y="2751142"/>
          <a:ext cx="3103562" cy="186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Mecanismos de participación ciudadana, como las elecciones</a:t>
          </a:r>
          <a:endParaRPr lang="es-CL" sz="2100" kern="1200" dirty="0"/>
        </a:p>
      </dsp:txBody>
      <dsp:txXfrm>
        <a:off x="3374379" y="2751142"/>
        <a:ext cx="3103562" cy="1862137"/>
      </dsp:txXfrm>
    </dsp:sp>
    <dsp:sp modelId="{A8F066A1-1B9D-42BC-A5FD-D014461508DD}">
      <dsp:nvSpPr>
        <dsp:cNvPr id="0" name=""/>
        <dsp:cNvSpPr/>
      </dsp:nvSpPr>
      <dsp:spPr>
        <a:xfrm>
          <a:off x="6815206" y="2751142"/>
          <a:ext cx="3103562" cy="18621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Funcionamiento adecuado de las instituciones</a:t>
          </a:r>
          <a:endParaRPr lang="es-CL" sz="2100" kern="1200" dirty="0"/>
        </a:p>
      </dsp:txBody>
      <dsp:txXfrm>
        <a:off x="6815206" y="2751142"/>
        <a:ext cx="3103562" cy="1862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85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15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049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43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79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015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463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2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70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426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959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7415-158B-469C-B825-598122A2CB97}" type="datetimeFigureOut">
              <a:rPr lang="es-CL" smtClean="0"/>
              <a:t>08-05-2020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8BD6-A48A-487D-B89A-05F6D69EF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758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11374"/>
            <a:ext cx="9144000" cy="2387600"/>
          </a:xfrm>
        </p:spPr>
        <p:txBody>
          <a:bodyPr/>
          <a:lstStyle/>
          <a:p>
            <a:r>
              <a:rPr lang="es-CL" dirty="0" smtClean="0"/>
              <a:t>Solucionario actividad semana del 04 al 08 de mayo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OA 16: </a:t>
            </a:r>
            <a:r>
              <a:rPr lang="es-ES" dirty="0"/>
              <a:t>Reconocer que la Constitución Política de Chile establece la organización política del país y garantiza los derechos y las libertades de las personas, instaurando un sistema democrático.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483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¿Qué es una constitución, y cuál es su importancia para el Estado? (pág. 12)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939118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/>
              <a:t>Es la ley superior o fundamental de un Estado. La constitución política de un país define su organización política y los derechos y deberes que tienen sus habitantes.</a:t>
            </a:r>
          </a:p>
          <a:p>
            <a:pPr algn="just"/>
            <a:r>
              <a:rPr lang="es-CL" dirty="0" smtClean="0"/>
              <a:t>En ella se encuentran temas tan relevantes como:</a:t>
            </a:r>
          </a:p>
          <a:p>
            <a:pPr marL="0" indent="0" algn="just">
              <a:buNone/>
            </a:pPr>
            <a:r>
              <a:rPr lang="es-CL" dirty="0" smtClean="0"/>
              <a:t>- Soberanía, territorio, requisitos para ser electo autoridad política, y las atribuciones que estos tienen, entre otros.</a:t>
            </a:r>
            <a:endParaRPr lang="es-CL" dirty="0"/>
          </a:p>
        </p:txBody>
      </p:sp>
      <p:pic>
        <p:nvPicPr>
          <p:cNvPr id="1026" name="Picture 2" descr="SEXTO BÁSICO PRIMER SEMESTRE: La Constitución Política De Chile, 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716" y="881810"/>
            <a:ext cx="4124325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0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1678"/>
            <a:ext cx="10515600" cy="1325563"/>
          </a:xfrm>
        </p:spPr>
        <p:txBody>
          <a:bodyPr/>
          <a:lstStyle/>
          <a:p>
            <a:r>
              <a:rPr lang="es-CL" dirty="0"/>
              <a:t>Escriba los 5 puntos que establece la </a:t>
            </a:r>
            <a:r>
              <a:rPr lang="es-CL" dirty="0" smtClean="0"/>
              <a:t>Constitución </a:t>
            </a:r>
            <a:r>
              <a:rPr lang="es-CL" dirty="0"/>
              <a:t>Política de </a:t>
            </a:r>
            <a:r>
              <a:rPr lang="es-CL" dirty="0" smtClean="0"/>
              <a:t>Chile</a:t>
            </a:r>
            <a:endParaRPr lang="es-C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19285066"/>
              </p:ext>
            </p:extLst>
          </p:nvPr>
        </p:nvGraphicFramePr>
        <p:xfrm>
          <a:off x="94129" y="1690688"/>
          <a:ext cx="9931400" cy="516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onstitución Política de la República de Chile de 1980 - Wikipedia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223" y="522194"/>
            <a:ext cx="1905000" cy="3257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3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3681"/>
          </a:xfrm>
        </p:spPr>
        <p:txBody>
          <a:bodyPr>
            <a:normAutofit/>
          </a:bodyPr>
          <a:lstStyle/>
          <a:p>
            <a:pPr algn="ctr"/>
            <a:r>
              <a:rPr lang="es-CL" sz="3600" b="1" dirty="0"/>
              <a:t>A</a:t>
            </a:r>
            <a:r>
              <a:rPr lang="es-CL" sz="3600" dirty="0"/>
              <a:t> </a:t>
            </a:r>
            <a:r>
              <a:rPr lang="es-CL" sz="3600" b="1" dirty="0" smtClean="0"/>
              <a:t>partir </a:t>
            </a:r>
            <a:r>
              <a:rPr lang="es-CL" sz="3600" b="1" dirty="0"/>
              <a:t>del recurso 1 de la página 12 y 13, explique que representan los números del 1 al 5 que aparecen en la </a:t>
            </a:r>
            <a:r>
              <a:rPr lang="es-CL" sz="3600" b="1" dirty="0" smtClean="0"/>
              <a:t>infografía</a:t>
            </a:r>
            <a:endParaRPr lang="es-CL" sz="36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0436"/>
            <a:ext cx="6908213" cy="4351338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7746413" y="1358153"/>
            <a:ext cx="4275258" cy="50964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L" sz="2000" dirty="0" smtClean="0"/>
              <a:t>1.- Edificios que representan los poderes del Estado:</a:t>
            </a:r>
          </a:p>
          <a:p>
            <a:pPr marL="285750" indent="-285750" algn="just">
              <a:buFontTx/>
              <a:buChar char="-"/>
            </a:pPr>
            <a:r>
              <a:rPr lang="es-CL" sz="2000" dirty="0" smtClean="0"/>
              <a:t>Congreso Nacional: Poder legislativo</a:t>
            </a:r>
          </a:p>
          <a:p>
            <a:pPr marL="285750" indent="-285750" algn="just">
              <a:buFontTx/>
              <a:buChar char="-"/>
            </a:pPr>
            <a:r>
              <a:rPr lang="es-CL" sz="2000" dirty="0" smtClean="0"/>
              <a:t>Corete Suprema: Poder judicial</a:t>
            </a:r>
          </a:p>
          <a:p>
            <a:pPr marL="285750" indent="-285750" algn="just">
              <a:buFontTx/>
              <a:buChar char="-"/>
            </a:pPr>
            <a:r>
              <a:rPr lang="es-CL" sz="2000" dirty="0" smtClean="0"/>
              <a:t>Palacio La Moneda: Poder ejecutivo</a:t>
            </a:r>
          </a:p>
          <a:p>
            <a:pPr algn="just"/>
            <a:r>
              <a:rPr lang="es-CL" sz="2000" dirty="0" smtClean="0"/>
              <a:t>2.- Prensa y libertad de expresión de los ciudadanos</a:t>
            </a:r>
          </a:p>
          <a:p>
            <a:pPr algn="just"/>
            <a:r>
              <a:rPr lang="es-CL" sz="2000" dirty="0" smtClean="0"/>
              <a:t>3.- Definición de territorio</a:t>
            </a:r>
          </a:p>
          <a:p>
            <a:pPr algn="just"/>
            <a:r>
              <a:rPr lang="es-CL" sz="2000" dirty="0" smtClean="0"/>
              <a:t>4.- Participación política</a:t>
            </a:r>
          </a:p>
          <a:p>
            <a:pPr algn="just"/>
            <a:r>
              <a:rPr lang="es-CL" sz="2000" dirty="0" smtClean="0"/>
              <a:t>5.- Servicios garantizados por la Constitución y que debe ser garantizada por el Estado: </a:t>
            </a:r>
            <a:r>
              <a:rPr lang="es-CL" sz="2000" dirty="0" err="1" smtClean="0"/>
              <a:t>ducación</a:t>
            </a:r>
            <a:r>
              <a:rPr lang="es-CL" sz="2000" dirty="0" smtClean="0"/>
              <a:t> y salud.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696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9" y="0"/>
            <a:ext cx="11779623" cy="40475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redondeado 4"/>
          <p:cNvSpPr/>
          <p:nvPr/>
        </p:nvSpPr>
        <p:spPr>
          <a:xfrm>
            <a:off x="847165" y="4693024"/>
            <a:ext cx="10448364" cy="1331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i="1" dirty="0" smtClean="0"/>
              <a:t>Porque es la carta fundamental de un país, la ley superior desde la cual surgen las leyes de acuerdo a lo que garantice u obligue la Constitución.</a:t>
            </a:r>
            <a:endParaRPr lang="es-CL" sz="2400" i="1" dirty="0"/>
          </a:p>
        </p:txBody>
      </p:sp>
    </p:spTree>
    <p:extLst>
      <p:ext uri="{BB962C8B-B14F-4D97-AF65-F5344CB8AC3E}">
        <p14:creationId xmlns:p14="http://schemas.microsoft.com/office/powerpoint/2010/main" val="254111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308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Solucionario actividad semana del 04 al 08 de mayo</vt:lpstr>
      <vt:lpstr>¿Qué es una constitución, y cuál es su importancia para el Estado? (pág. 12) </vt:lpstr>
      <vt:lpstr>Escriba los 5 puntos que establece la Constitución Política de Chile</vt:lpstr>
      <vt:lpstr>A partir del recurso 1 de la página 12 y 13, explique que representan los números del 1 al 5 que aparecen en la infografía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Tato</dc:creator>
  <cp:lastModifiedBy>Tato</cp:lastModifiedBy>
  <cp:revision>7</cp:revision>
  <dcterms:created xsi:type="dcterms:W3CDTF">2020-05-08T14:46:21Z</dcterms:created>
  <dcterms:modified xsi:type="dcterms:W3CDTF">2020-05-08T15:58:39Z</dcterms:modified>
</cp:coreProperties>
</file>