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zia Bizama" initials="CB" lastIdx="1" clrIdx="0">
    <p:extLst>
      <p:ext uri="{19B8F6BF-5375-455C-9EA6-DF929625EA0E}">
        <p15:presenceInfo xmlns:p15="http://schemas.microsoft.com/office/powerpoint/2012/main" userId="406b9a75830c91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5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5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4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98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1QBp79dvR8" TargetMode="External"/><Relationship Id="rId2" Type="http://schemas.openxmlformats.org/officeDocument/2006/relationships/hyperlink" Target="https://www.youtube.com/watch?v=5xZYFPJ0f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5.jpeg"/><Relationship Id="rId5" Type="http://schemas.microsoft.com/office/2007/relationships/media" Target="../media/media3.m4a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5.m4a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5.m4a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7.m4a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jpe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4" Type="http://schemas.openxmlformats.org/officeDocument/2006/relationships/audio" Target="../media/media7.m4a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19.jpeg"/><Relationship Id="rId5" Type="http://schemas.microsoft.com/office/2007/relationships/media" Target="../media/media10.m4a"/><Relationship Id="rId10" Type="http://schemas.openxmlformats.org/officeDocument/2006/relationships/image" Target="../media/image18.jpeg"/><Relationship Id="rId4" Type="http://schemas.openxmlformats.org/officeDocument/2006/relationships/audio" Target="../media/media9.m4a"/><Relationship Id="rId9" Type="http://schemas.openxmlformats.org/officeDocument/2006/relationships/image" Target="../media/image17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C5C092-BBED-46EC-9069-5295173CF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2788013"/>
            <a:ext cx="10909640" cy="2596916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CL" sz="8500" dirty="0"/>
              <a:t>Unit 1: How do you feel?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92EE5C-1CDB-4CE2-8B91-B3998C1AD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31" y="5660608"/>
            <a:ext cx="11126493" cy="812964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CL" sz="1800" dirty="0">
                <a:latin typeface="Arial Narrow" panose="020B0606020202030204" pitchFamily="34" charset="0"/>
              </a:rPr>
              <a:t>Centro Educacional San Carlos de Aragón- 4°A-B-C-D</a:t>
            </a:r>
          </a:p>
          <a:p>
            <a:pPr algn="ctr">
              <a:lnSpc>
                <a:spcPct val="100000"/>
              </a:lnSpc>
            </a:pPr>
            <a:r>
              <a:rPr lang="es-CL" sz="1800" dirty="0">
                <a:latin typeface="Arial Narrow" panose="020B0606020202030204" pitchFamily="34" charset="0"/>
              </a:rPr>
              <a:t>Miss Tamara Sanhueza &amp; Miss Cinzia Bizama.</a:t>
            </a:r>
          </a:p>
        </p:txBody>
      </p:sp>
      <p:pic>
        <p:nvPicPr>
          <p:cNvPr id="1026" name="Picture 2" descr="Health clipart health issue, Health health issue Transparent FREE ...">
            <a:extLst>
              <a:ext uri="{FF2B5EF4-FFF2-40B4-BE49-F238E27FC236}">
                <a16:creationId xmlns:a16="http://schemas.microsoft.com/office/drawing/2014/main" id="{97FE4123-9454-46C0-8966-D6C9BB2E9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529"/>
            <a:ext cx="12407705" cy="32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24027"/>
          </a:solidFill>
          <a:ln w="38100" cap="rnd">
            <a:solidFill>
              <a:srgbClr val="F2402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6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DB7FF-FCEC-463B-A390-AF7C258C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r>
              <a:rPr lang="es-CL" dirty="0"/>
              <a:t> N°2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1E12BE-547B-4BD6-8559-6514526FF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using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</a:p>
          <a:p>
            <a:pPr marL="514350" indent="-514350">
              <a:buAutoNum type="arabicPeriod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_____ a toothache.</a:t>
            </a:r>
          </a:p>
          <a:p>
            <a:pPr marL="514350" indent="-514350">
              <a:buAutoNum type="arabicPeriod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____  a sore throat.</a:t>
            </a:r>
          </a:p>
          <a:p>
            <a:pPr marL="514350" indent="-514350">
              <a:buAutoNum type="arabicPeriod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____ a fever.</a:t>
            </a:r>
          </a:p>
          <a:p>
            <a:pPr marL="514350" indent="-514350">
              <a:buAutoNum type="arabicPeriod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______ the flu.</a:t>
            </a:r>
          </a:p>
          <a:p>
            <a:pPr marL="514350" indent="-514350">
              <a:buAutoNum type="arabicPeriod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_____ an earache.</a:t>
            </a:r>
          </a:p>
          <a:p>
            <a:pPr marL="514350" indent="-514350">
              <a:buAutoNum type="arabicPeriod"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____ a stomach ache.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5C4EAD-A77F-415D-B2CC-CA59E6562A4C}"/>
              </a:ext>
            </a:extLst>
          </p:cNvPr>
          <p:cNvSpPr/>
          <p:nvPr/>
        </p:nvSpPr>
        <p:spPr>
          <a:xfrm>
            <a:off x="10973495" y="607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546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CE28E-21D4-4B4A-90DE-51FBCA0C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Videos complementarios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F4590-4647-4DE3-B0E8-F6DAB66B1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Arial Narrow" panose="020B0606020202030204" pitchFamily="34" charset="0"/>
                <a:cs typeface="Times New Roman" panose="02020603050405020304" pitchFamily="18" charset="0"/>
                <a:hlinkClick r:id="rId2"/>
              </a:rPr>
              <a:t>https://www.youtube.com/watch?v=5xZYFPJ0fps</a:t>
            </a:r>
            <a:endParaRPr lang="es-C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s-CL" dirty="0"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https://www.youtube.com/watch?v=K1QBp79dvR8</a:t>
            </a:r>
            <a:endParaRPr lang="es-C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ECF0-920D-4FB8-939A-971900BE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May 4th – May 8th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A7DAC-8485-447E-8537-D3AC910D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 To identify and use expressions related to health and sickness.</a:t>
            </a:r>
          </a:p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Ability: Listening, Speaking and Writing.</a:t>
            </a:r>
          </a:p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Attitude: Curious </a:t>
            </a:r>
          </a:p>
          <a:p>
            <a:pPr marL="0" indent="0">
              <a:buNone/>
            </a:pP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*Escribir las diapositivas que tengan un asterisco rojo en el cuaderno</a:t>
            </a:r>
          </a:p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donde hayan imágenes, el/la alumno/a sólo dibujar un solo dibujo alusivo al concepto.</a:t>
            </a:r>
          </a:p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Hacer click en el parlante al lado de la expresión para escuchar la pronunciación.</a:t>
            </a:r>
          </a:p>
          <a:p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9A3724-B2F2-49BC-A061-5740A36B7D68}"/>
              </a:ext>
            </a:extLst>
          </p:cNvPr>
          <p:cNvSpPr/>
          <p:nvPr/>
        </p:nvSpPr>
        <p:spPr>
          <a:xfrm>
            <a:off x="11030272" y="65857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606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D40DC-CC92-46E3-92E2-9D074523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Diseases and </a:t>
            </a:r>
            <a:r>
              <a:rPr lang="es-CL" dirty="0" err="1"/>
              <a:t>Illness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0EB95-E248-4A25-9CD3-216023CC0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157870" cy="4251960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Arial Narrow" panose="020B0606020202030204" pitchFamily="34" charset="0"/>
              </a:rPr>
              <a:t>I have the </a:t>
            </a:r>
            <a:r>
              <a:rPr lang="es-CL" sz="3200" b="1" dirty="0">
                <a:latin typeface="Arial Narrow" panose="020B0606020202030204" pitchFamily="34" charset="0"/>
              </a:rPr>
              <a:t>flu</a:t>
            </a:r>
            <a:r>
              <a:rPr lang="es-CL" sz="3200" dirty="0">
                <a:latin typeface="Arial Narrow" panose="020B0606020202030204" pitchFamily="34" charset="0"/>
              </a:rPr>
              <a:t>                                                            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CA3DA4C-329A-476E-8E19-1209BC719462}"/>
              </a:ext>
            </a:extLst>
          </p:cNvPr>
          <p:cNvSpPr/>
          <p:nvPr/>
        </p:nvSpPr>
        <p:spPr>
          <a:xfrm>
            <a:off x="10950759" y="65857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  <p:pic>
        <p:nvPicPr>
          <p:cNvPr id="2050" name="Picture 2" descr="What's the Best Way to Make Sure You Get Sleep When You Have the ...">
            <a:extLst>
              <a:ext uri="{FF2B5EF4-FFF2-40B4-BE49-F238E27FC236}">
                <a16:creationId xmlns:a16="http://schemas.microsoft.com/office/drawing/2014/main" id="{47683545-48A8-46A5-8BFA-3203D1FB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7" y="3082985"/>
            <a:ext cx="3766515" cy="24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954B7C0-2B20-44D9-9412-5EAE0ECB6344}"/>
              </a:ext>
            </a:extLst>
          </p:cNvPr>
          <p:cNvSpPr/>
          <p:nvPr/>
        </p:nvSpPr>
        <p:spPr>
          <a:xfrm>
            <a:off x="4006270" y="1937203"/>
            <a:ext cx="4305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>
                <a:latin typeface="Arial Narrow" panose="020B0606020202030204" pitchFamily="34" charset="0"/>
              </a:rPr>
              <a:t>He has a </a:t>
            </a:r>
            <a:r>
              <a:rPr lang="es-CL" sz="3200" b="1" dirty="0">
                <a:latin typeface="Arial Narrow" panose="020B0606020202030204" pitchFamily="34" charset="0"/>
              </a:rPr>
              <a:t>stomach ache                                                         </a:t>
            </a:r>
          </a:p>
        </p:txBody>
      </p:sp>
      <p:pic>
        <p:nvPicPr>
          <p:cNvPr id="2052" name="Picture 4" descr="Stomach Ache Png Pic - Dolor De Estómago Dibujo, Cliparts ...">
            <a:extLst>
              <a:ext uri="{FF2B5EF4-FFF2-40B4-BE49-F238E27FC236}">
                <a16:creationId xmlns:a16="http://schemas.microsoft.com/office/drawing/2014/main" id="{B2C2AE22-6EF2-442E-9101-5B23012F6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8"/>
          <a:stretch/>
        </p:blipFill>
        <p:spPr bwMode="auto">
          <a:xfrm>
            <a:off x="4996070" y="3082985"/>
            <a:ext cx="2326065" cy="30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ew Recording 9">
            <a:hlinkClick r:id="" action="ppaction://media"/>
            <a:extLst>
              <a:ext uri="{FF2B5EF4-FFF2-40B4-BE49-F238E27FC236}">
                <a16:creationId xmlns:a16="http://schemas.microsoft.com/office/drawing/2014/main" id="{A5A32287-EDBA-49F5-B63B-F666D9BFA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70830" y="2095615"/>
            <a:ext cx="410570" cy="410570"/>
          </a:xfrm>
          <a:prstGeom prst="rect">
            <a:avLst/>
          </a:prstGeom>
        </p:spPr>
      </p:pic>
      <p:pic>
        <p:nvPicPr>
          <p:cNvPr id="7" name="New Recording 10">
            <a:hlinkClick r:id="" action="ppaction://media"/>
            <a:extLst>
              <a:ext uri="{FF2B5EF4-FFF2-40B4-BE49-F238E27FC236}">
                <a16:creationId xmlns:a16="http://schemas.microsoft.com/office/drawing/2014/main" id="{CDEA9A83-731C-4922-9675-C7DE57DAF0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85589" y="1995631"/>
            <a:ext cx="526347" cy="52634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415F528-3D29-417A-A931-3E2BD83F487F}"/>
              </a:ext>
            </a:extLst>
          </p:cNvPr>
          <p:cNvSpPr/>
          <p:nvPr/>
        </p:nvSpPr>
        <p:spPr>
          <a:xfrm>
            <a:off x="8427314" y="2008512"/>
            <a:ext cx="3052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>
                <a:latin typeface="Arial Narrow" panose="020B0606020202030204" pitchFamily="34" charset="0"/>
              </a:rPr>
              <a:t>I have a </a:t>
            </a:r>
            <a:r>
              <a:rPr lang="es-CL" sz="3200" b="1" dirty="0">
                <a:latin typeface="Arial Narrow" panose="020B0606020202030204" pitchFamily="34" charset="0"/>
              </a:rPr>
              <a:t>headache                                                         </a:t>
            </a:r>
          </a:p>
        </p:txBody>
      </p:sp>
      <p:pic>
        <p:nvPicPr>
          <p:cNvPr id="8" name="New Recording 18">
            <a:hlinkClick r:id="" action="ppaction://media"/>
            <a:extLst>
              <a:ext uri="{FF2B5EF4-FFF2-40B4-BE49-F238E27FC236}">
                <a16:creationId xmlns:a16="http://schemas.microsoft.com/office/drawing/2014/main" id="{A1024528-EAA8-4991-9B83-582FD4FA5C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8380" y="2148499"/>
            <a:ext cx="304800" cy="304800"/>
          </a:xfrm>
          <a:prstGeom prst="rect">
            <a:avLst/>
          </a:prstGeom>
        </p:spPr>
      </p:pic>
      <p:pic>
        <p:nvPicPr>
          <p:cNvPr id="2054" name="Picture 6" descr="Child Headache Clipart">
            <a:extLst>
              <a:ext uri="{FF2B5EF4-FFF2-40B4-BE49-F238E27FC236}">
                <a16:creationId xmlns:a16="http://schemas.microsoft.com/office/drawing/2014/main" id="{DCF226E0-1A5F-4362-89F1-2CEF793C6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3797" r="21016" b="15641"/>
          <a:stretch/>
        </p:blipFill>
        <p:spPr bwMode="auto">
          <a:xfrm>
            <a:off x="8048762" y="2627654"/>
            <a:ext cx="2152756" cy="25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brary of headache pictures freeuse stock png files ...">
            <a:extLst>
              <a:ext uri="{FF2B5EF4-FFF2-40B4-BE49-F238E27FC236}">
                <a16:creationId xmlns:a16="http://schemas.microsoft.com/office/drawing/2014/main" id="{F078D3E7-2A74-417F-826C-11C6C78E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60" y="4095744"/>
            <a:ext cx="1551580" cy="202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D8524-7DDF-448B-9FFD-D40E7D48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Diseases and </a:t>
            </a:r>
            <a:r>
              <a:rPr lang="es-CL" dirty="0" err="1"/>
              <a:t>Illness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593FD7-E91B-4938-A324-4D13A103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038600" cy="4251960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You have an </a:t>
            </a:r>
            <a:r>
              <a:rPr lang="es-CL" sz="3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earache</a:t>
            </a:r>
          </a:p>
        </p:txBody>
      </p:sp>
      <p:pic>
        <p:nvPicPr>
          <p:cNvPr id="3074" name="Picture 2" descr="Pain in ear when swallowing: Is it an ear infection or something else?">
            <a:extLst>
              <a:ext uri="{FF2B5EF4-FFF2-40B4-BE49-F238E27FC236}">
                <a16:creationId xmlns:a16="http://schemas.microsoft.com/office/drawing/2014/main" id="{BC276564-9D1B-405D-9751-49D9542C7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0" y="2767944"/>
            <a:ext cx="1567375" cy="23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Hello Doctor Medical Blog">
            <a:extLst>
              <a:ext uri="{FF2B5EF4-FFF2-40B4-BE49-F238E27FC236}">
                <a16:creationId xmlns:a16="http://schemas.microsoft.com/office/drawing/2014/main" id="{CAE316CD-760D-4EB9-8D84-F1BBBA58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11" y="4382366"/>
            <a:ext cx="3133665" cy="22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8F419FE-1F84-4817-B05E-2DEA4BCC985A}"/>
              </a:ext>
            </a:extLst>
          </p:cNvPr>
          <p:cNvSpPr/>
          <p:nvPr/>
        </p:nvSpPr>
        <p:spPr>
          <a:xfrm>
            <a:off x="7315202" y="2002867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3200" dirty="0">
                <a:latin typeface="Arial Narrow" panose="020B0606020202030204" pitchFamily="34" charset="0"/>
                <a:cs typeface="Times New Roman" panose="02020603050405020304" pitchFamily="18" charset="0"/>
              </a:rPr>
              <a:t>She has a </a:t>
            </a:r>
            <a:r>
              <a:rPr lang="es-CL" sz="3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toothache</a:t>
            </a:r>
          </a:p>
        </p:txBody>
      </p:sp>
      <p:pic>
        <p:nvPicPr>
          <p:cNvPr id="3078" name="Picture 6" descr="Toothache Home Remedies, Medicine, Pain Relief, Causes, Cure">
            <a:extLst>
              <a:ext uri="{FF2B5EF4-FFF2-40B4-BE49-F238E27FC236}">
                <a16:creationId xmlns:a16="http://schemas.microsoft.com/office/drawing/2014/main" id="{A94930C0-8C6C-4518-9E9D-5B9ECCB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7642"/>
            <a:ext cx="3018472" cy="20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Many Causes of Toothaches - (2019) - Dental Depot">
            <a:extLst>
              <a:ext uri="{FF2B5EF4-FFF2-40B4-BE49-F238E27FC236}">
                <a16:creationId xmlns:a16="http://schemas.microsoft.com/office/drawing/2014/main" id="{157CFD59-1C96-4EF8-BCFF-C1DE16C59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18" y="4638734"/>
            <a:ext cx="3691115" cy="20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55A291E-651F-4D74-A03D-0BEE91F8531D}"/>
              </a:ext>
            </a:extLst>
          </p:cNvPr>
          <p:cNvSpPr/>
          <p:nvPr/>
        </p:nvSpPr>
        <p:spPr>
          <a:xfrm>
            <a:off x="10973495" y="607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  <p:pic>
        <p:nvPicPr>
          <p:cNvPr id="6" name="New Recording 11">
            <a:hlinkClick r:id="" action="ppaction://media"/>
            <a:extLst>
              <a:ext uri="{FF2B5EF4-FFF2-40B4-BE49-F238E27FC236}">
                <a16:creationId xmlns:a16="http://schemas.microsoft.com/office/drawing/2014/main" id="{41AE0721-B42A-4B1D-9CB7-FCC231CC4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79234" y="2002866"/>
            <a:ext cx="472767" cy="472767"/>
          </a:xfrm>
          <a:prstGeom prst="rect">
            <a:avLst/>
          </a:prstGeom>
        </p:spPr>
      </p:pic>
      <p:pic>
        <p:nvPicPr>
          <p:cNvPr id="7" name="New Recording 12">
            <a:hlinkClick r:id="" action="ppaction://media"/>
            <a:extLst>
              <a:ext uri="{FF2B5EF4-FFF2-40B4-BE49-F238E27FC236}">
                <a16:creationId xmlns:a16="http://schemas.microsoft.com/office/drawing/2014/main" id="{B6B02072-4799-40B1-9B03-EED4F14C3D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41765" y="2116572"/>
            <a:ext cx="424070" cy="4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981A2-D5C1-4FF3-8332-94795256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Diseases and </a:t>
            </a:r>
            <a:r>
              <a:rPr lang="es-CL" dirty="0" err="1"/>
              <a:t>Illness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B961C2-4D72-4440-B44D-C1D25A2C4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801193" cy="1028368"/>
          </a:xfrm>
        </p:spPr>
        <p:txBody>
          <a:bodyPr/>
          <a:lstStyle/>
          <a:p>
            <a:r>
              <a:rPr lang="es-CL" dirty="0">
                <a:latin typeface="Arial Narrow" panose="020B0606020202030204" pitchFamily="34" charset="0"/>
              </a:rPr>
              <a:t>She has a </a:t>
            </a:r>
            <a:r>
              <a:rPr lang="es-CL" b="1" dirty="0">
                <a:latin typeface="Arial Narrow" panose="020B0606020202030204" pitchFamily="34" charset="0"/>
              </a:rPr>
              <a:t>sore throat  </a:t>
            </a:r>
          </a:p>
        </p:txBody>
      </p:sp>
      <p:pic>
        <p:nvPicPr>
          <p:cNvPr id="4098" name="Picture 2" descr="Sore throat: what you need to know - myDr.com.au">
            <a:extLst>
              <a:ext uri="{FF2B5EF4-FFF2-40B4-BE49-F238E27FC236}">
                <a16:creationId xmlns:a16="http://schemas.microsoft.com/office/drawing/2014/main" id="{7DDCE9BA-67F9-46C0-902E-12A5A7351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" y="2556147"/>
            <a:ext cx="3801193" cy="25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brary of strep throat image library download png files ...">
            <a:extLst>
              <a:ext uri="{FF2B5EF4-FFF2-40B4-BE49-F238E27FC236}">
                <a16:creationId xmlns:a16="http://schemas.microsoft.com/office/drawing/2014/main" id="{A3702A3A-4468-473E-8F64-6FF74A190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77" y="3823211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C7495B6-B574-48A7-B914-4AA1A2907417}"/>
              </a:ext>
            </a:extLst>
          </p:cNvPr>
          <p:cNvSpPr txBox="1">
            <a:spLocks/>
          </p:cNvSpPr>
          <p:nvPr/>
        </p:nvSpPr>
        <p:spPr>
          <a:xfrm>
            <a:off x="7298635" y="1929384"/>
            <a:ext cx="3801193" cy="102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dirty="0">
                <a:latin typeface="Arial Narrow" panose="020B0606020202030204" pitchFamily="34" charset="0"/>
              </a:rPr>
              <a:t>He has </a:t>
            </a:r>
            <a:r>
              <a:rPr lang="es-CL" sz="3200" b="1" dirty="0">
                <a:latin typeface="Arial Narrow" panose="020B0606020202030204" pitchFamily="34" charset="0"/>
              </a:rPr>
              <a:t>back pain</a:t>
            </a:r>
          </a:p>
        </p:txBody>
      </p:sp>
      <p:pic>
        <p:nvPicPr>
          <p:cNvPr id="4104" name="Picture 8" descr="Muscular System Png - Back Pain Illustration Clipart - Full Size ...">
            <a:extLst>
              <a:ext uri="{FF2B5EF4-FFF2-40B4-BE49-F238E27FC236}">
                <a16:creationId xmlns:a16="http://schemas.microsoft.com/office/drawing/2014/main" id="{9786B608-3962-4BA7-8A18-EC796433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39" y="2607897"/>
            <a:ext cx="2928938" cy="20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ack pain clipart 4 » Clipart Station">
            <a:extLst>
              <a:ext uri="{FF2B5EF4-FFF2-40B4-BE49-F238E27FC236}">
                <a16:creationId xmlns:a16="http://schemas.microsoft.com/office/drawing/2014/main" id="{F3E92F0F-77A6-4A3F-A880-B41B7C14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41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ain clipart back strain, Picture #153122 pain clipart back strain">
            <a:extLst>
              <a:ext uri="{FF2B5EF4-FFF2-40B4-BE49-F238E27FC236}">
                <a16:creationId xmlns:a16="http://schemas.microsoft.com/office/drawing/2014/main" id="{5CCECD24-D6B1-4CFE-B5F5-6279DE3C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35" y="2624510"/>
            <a:ext cx="2143125" cy="31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A0CE312-B3C4-4CC9-8B86-9D1390243A38}"/>
              </a:ext>
            </a:extLst>
          </p:cNvPr>
          <p:cNvSpPr/>
          <p:nvPr/>
        </p:nvSpPr>
        <p:spPr>
          <a:xfrm>
            <a:off x="10973495" y="607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  <p:pic>
        <p:nvPicPr>
          <p:cNvPr id="4" name="New Recording 13">
            <a:hlinkClick r:id="" action="ppaction://media"/>
            <a:extLst>
              <a:ext uri="{FF2B5EF4-FFF2-40B4-BE49-F238E27FC236}">
                <a16:creationId xmlns:a16="http://schemas.microsoft.com/office/drawing/2014/main" id="{3A80E4D5-9804-438D-A4E3-C8362DD67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02071" y="2000834"/>
            <a:ext cx="424070" cy="424070"/>
          </a:xfrm>
          <a:prstGeom prst="rect">
            <a:avLst/>
          </a:prstGeom>
        </p:spPr>
      </p:pic>
      <p:pic>
        <p:nvPicPr>
          <p:cNvPr id="5" name="New Recording 14">
            <a:hlinkClick r:id="" action="ppaction://media"/>
            <a:extLst>
              <a:ext uri="{FF2B5EF4-FFF2-40B4-BE49-F238E27FC236}">
                <a16:creationId xmlns:a16="http://schemas.microsoft.com/office/drawing/2014/main" id="{1C146884-39D8-46C4-9756-E96C435BF4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50153" y="2000834"/>
            <a:ext cx="453887" cy="4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DBB52-1763-4968-837C-D247E04D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Symptoms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F861E-4F40-4254-98E8-4948AB4B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494649" cy="4251960"/>
          </a:xfrm>
        </p:spPr>
        <p:txBody>
          <a:bodyPr>
            <a:normAutofit/>
          </a:bodyPr>
          <a:lstStyle/>
          <a:p>
            <a:r>
              <a:rPr lang="es-CL" sz="3200" dirty="0">
                <a:latin typeface="Arial Narrow" panose="020B0606020202030204" pitchFamily="34" charset="0"/>
              </a:rPr>
              <a:t>A fever </a:t>
            </a:r>
          </a:p>
        </p:txBody>
      </p:sp>
      <p:pic>
        <p:nvPicPr>
          <p:cNvPr id="5122" name="Picture 2" descr="How Fevers Help Our Immune System Hunt Down Infections | Discover ...">
            <a:extLst>
              <a:ext uri="{FF2B5EF4-FFF2-40B4-BE49-F238E27FC236}">
                <a16:creationId xmlns:a16="http://schemas.microsoft.com/office/drawing/2014/main" id="{59C4061E-DDA5-4C0A-962D-F4D50302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9" y="2632932"/>
            <a:ext cx="2784138" cy="18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57440C-D401-4B34-8EB2-1541F74059D0}"/>
              </a:ext>
            </a:extLst>
          </p:cNvPr>
          <p:cNvSpPr/>
          <p:nvPr/>
        </p:nvSpPr>
        <p:spPr>
          <a:xfrm>
            <a:off x="10973495" y="607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  <p:pic>
        <p:nvPicPr>
          <p:cNvPr id="5126" name="Picture 6" descr="Free Fever Cliparts, Download Free Clip Art, Free Clip Art on ...">
            <a:extLst>
              <a:ext uri="{FF2B5EF4-FFF2-40B4-BE49-F238E27FC236}">
                <a16:creationId xmlns:a16="http://schemas.microsoft.com/office/drawing/2014/main" id="{313397C4-1E43-480F-A597-43C71768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5" y="4617617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3FF64B3-F53E-4895-AE65-205E928E37AC}"/>
              </a:ext>
            </a:extLst>
          </p:cNvPr>
          <p:cNvSpPr txBox="1">
            <a:spLocks/>
          </p:cNvSpPr>
          <p:nvPr/>
        </p:nvSpPr>
        <p:spPr>
          <a:xfrm>
            <a:off x="4466399" y="1929384"/>
            <a:ext cx="3494649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dirty="0">
                <a:latin typeface="Arial Narrow" panose="020B0606020202030204" pitchFamily="34" charset="0"/>
              </a:rPr>
              <a:t>A </a:t>
            </a:r>
            <a:r>
              <a:rPr lang="es-CL" sz="3200" dirty="0" err="1">
                <a:latin typeface="Arial Narrow" panose="020B0606020202030204" pitchFamily="34" charset="0"/>
              </a:rPr>
              <a:t>cough</a:t>
            </a:r>
            <a:endParaRPr lang="es-CL" sz="3200" dirty="0">
              <a:latin typeface="Arial Narrow" panose="020B0606020202030204" pitchFamily="34" charset="0"/>
            </a:endParaRPr>
          </a:p>
        </p:txBody>
      </p:sp>
      <p:pic>
        <p:nvPicPr>
          <p:cNvPr id="5128" name="Picture 8" descr="Free People Coughing Cliparts, Download Free Clip Art, Free Clip ...">
            <a:extLst>
              <a:ext uri="{FF2B5EF4-FFF2-40B4-BE49-F238E27FC236}">
                <a16:creationId xmlns:a16="http://schemas.microsoft.com/office/drawing/2014/main" id="{D9C051B7-5783-45E9-892E-B64BCAEB9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14466" r="17339" b="12229"/>
          <a:stretch/>
        </p:blipFill>
        <p:spPr bwMode="auto">
          <a:xfrm>
            <a:off x="4449640" y="2743200"/>
            <a:ext cx="2266676" cy="247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oughing Child Clipart">
            <a:extLst>
              <a:ext uri="{FF2B5EF4-FFF2-40B4-BE49-F238E27FC236}">
                <a16:creationId xmlns:a16="http://schemas.microsoft.com/office/drawing/2014/main" id="{DD302990-F103-4F47-8B1F-06D29E464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19753"/>
          <a:stretch/>
        </p:blipFill>
        <p:spPr bwMode="auto">
          <a:xfrm>
            <a:off x="6096000" y="3973534"/>
            <a:ext cx="2266676" cy="26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D70F9EFF-FE08-4E3B-BE06-30F3F9AD5284}"/>
              </a:ext>
            </a:extLst>
          </p:cNvPr>
          <p:cNvSpPr txBox="1">
            <a:spLocks/>
          </p:cNvSpPr>
          <p:nvPr/>
        </p:nvSpPr>
        <p:spPr>
          <a:xfrm>
            <a:off x="8697351" y="1983793"/>
            <a:ext cx="3494649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dirty="0">
                <a:latin typeface="Arial Narrow" panose="020B0606020202030204" pitchFamily="34" charset="0"/>
              </a:rPr>
              <a:t>A </a:t>
            </a:r>
            <a:r>
              <a:rPr lang="es-CL" sz="3200" dirty="0" err="1">
                <a:latin typeface="Arial Narrow" panose="020B0606020202030204" pitchFamily="34" charset="0"/>
              </a:rPr>
              <a:t>sneeze</a:t>
            </a:r>
            <a:endParaRPr lang="es-CL" sz="3200" dirty="0">
              <a:latin typeface="Arial Narrow" panose="020B0606020202030204" pitchFamily="34" charset="0"/>
            </a:endParaRPr>
          </a:p>
        </p:txBody>
      </p:sp>
      <p:pic>
        <p:nvPicPr>
          <p:cNvPr id="5132" name="Picture 12" descr="Free Sneezing Cliparts, Download Free Clip Art, Free Clip Art on ...">
            <a:extLst>
              <a:ext uri="{FF2B5EF4-FFF2-40B4-BE49-F238E27FC236}">
                <a16:creationId xmlns:a16="http://schemas.microsoft.com/office/drawing/2014/main" id="{878F17E5-F259-43C0-B55B-A1DDF378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2" y="2541352"/>
            <a:ext cx="1680723" cy="20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neezing Cold Vectores, Ilustraciones Y Gráficos - 123RF">
            <a:extLst>
              <a:ext uri="{FF2B5EF4-FFF2-40B4-BE49-F238E27FC236}">
                <a16:creationId xmlns:a16="http://schemas.microsoft.com/office/drawing/2014/main" id="{E2736C2E-42C8-466C-86A9-198401B1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76" y="4568246"/>
            <a:ext cx="2821435" cy="21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ew Recording 15">
            <a:hlinkClick r:id="" action="ppaction://media"/>
            <a:extLst>
              <a:ext uri="{FF2B5EF4-FFF2-40B4-BE49-F238E27FC236}">
                <a16:creationId xmlns:a16="http://schemas.microsoft.com/office/drawing/2014/main" id="{DE26502F-45E7-4433-A728-42441A362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40359" y="1983793"/>
            <a:ext cx="490330" cy="490330"/>
          </a:xfrm>
          <a:prstGeom prst="rect">
            <a:avLst/>
          </a:prstGeom>
        </p:spPr>
      </p:pic>
      <p:pic>
        <p:nvPicPr>
          <p:cNvPr id="7" name="New Recording 16">
            <a:hlinkClick r:id="" action="ppaction://media"/>
            <a:extLst>
              <a:ext uri="{FF2B5EF4-FFF2-40B4-BE49-F238E27FC236}">
                <a16:creationId xmlns:a16="http://schemas.microsoft.com/office/drawing/2014/main" id="{397CD687-6A44-4A08-ABBF-DDE389ACDA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3723" y="1980480"/>
            <a:ext cx="609600" cy="609600"/>
          </a:xfrm>
          <a:prstGeom prst="rect">
            <a:avLst/>
          </a:prstGeom>
        </p:spPr>
      </p:pic>
      <p:pic>
        <p:nvPicPr>
          <p:cNvPr id="9" name="New Recording 17">
            <a:hlinkClick r:id="" action="ppaction://media"/>
            <a:extLst>
              <a:ext uri="{FF2B5EF4-FFF2-40B4-BE49-F238E27FC236}">
                <a16:creationId xmlns:a16="http://schemas.microsoft.com/office/drawing/2014/main" id="{101BB6C0-6DF5-4BE4-B179-8885F35C13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522973" y="2095918"/>
            <a:ext cx="422523" cy="4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C2258-EFF8-490A-946E-CAF16440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Use of have and has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F6912-D98C-4F1E-9738-667EF019A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>
                <a:latin typeface="Arial Narrow" panose="020B0606020202030204" pitchFamily="34" charset="0"/>
              </a:rPr>
              <a:t>We use </a:t>
            </a:r>
            <a:r>
              <a:rPr lang="es-CL" b="1" dirty="0">
                <a:latin typeface="Arial Narrow" panose="020B0606020202030204" pitchFamily="34" charset="0"/>
              </a:rPr>
              <a:t>have or has </a:t>
            </a:r>
            <a:r>
              <a:rPr lang="es-CL" dirty="0">
                <a:latin typeface="Arial Narrow" panose="020B0606020202030204" pitchFamily="34" charset="0"/>
              </a:rPr>
              <a:t>to </a:t>
            </a:r>
            <a:r>
              <a:rPr lang="es-CL" dirty="0" err="1">
                <a:latin typeface="Arial Narrow" panose="020B0606020202030204" pitchFamily="34" charset="0"/>
              </a:rPr>
              <a:t>express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belonging</a:t>
            </a:r>
            <a:r>
              <a:rPr lang="es-CL" dirty="0">
                <a:latin typeface="Arial Narrow" panose="020B0606020202030204" pitchFamily="34" charset="0"/>
              </a:rPr>
              <a:t> of </a:t>
            </a:r>
            <a:r>
              <a:rPr lang="es-CL" dirty="0" err="1">
                <a:latin typeface="Arial Narrow" panose="020B0606020202030204" pitchFamily="34" charset="0"/>
              </a:rPr>
              <a:t>something</a:t>
            </a:r>
            <a:r>
              <a:rPr lang="es-CL" dirty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es-CL" dirty="0" err="1">
                <a:latin typeface="Arial Narrow" panose="020B0606020202030204" pitchFamily="34" charset="0"/>
              </a:rPr>
              <a:t>For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example</a:t>
            </a:r>
            <a:r>
              <a:rPr lang="es-CL" dirty="0">
                <a:latin typeface="Arial Narrow" panose="020B0606020202030204" pitchFamily="34" charset="0"/>
              </a:rPr>
              <a:t>: I have a fever (yo tengo fiebre)</a:t>
            </a:r>
          </a:p>
          <a:p>
            <a:pPr marL="0" indent="0">
              <a:buNone/>
            </a:pPr>
            <a:r>
              <a:rPr lang="es-CL" dirty="0">
                <a:latin typeface="Arial Narrow" panose="020B0606020202030204" pitchFamily="34" charset="0"/>
              </a:rPr>
              <a:t>                      I have the flu (yo tengo gripe</a:t>
            </a:r>
          </a:p>
          <a:p>
            <a:pPr marL="0" indent="0">
              <a:buNone/>
            </a:pPr>
            <a:r>
              <a:rPr lang="es-CL" dirty="0">
                <a:latin typeface="Arial Narrow" panose="020B0606020202030204" pitchFamily="34" charset="0"/>
              </a:rPr>
              <a:t>But </a:t>
            </a:r>
            <a:r>
              <a:rPr lang="es-CL" dirty="0" err="1">
                <a:latin typeface="Arial Narrow" panose="020B0606020202030204" pitchFamily="34" charset="0"/>
              </a:rPr>
              <a:t>we</a:t>
            </a:r>
            <a:r>
              <a:rPr lang="es-CL" dirty="0">
                <a:latin typeface="Arial Narrow" panose="020B0606020202030204" pitchFamily="34" charset="0"/>
              </a:rPr>
              <a:t> use </a:t>
            </a:r>
            <a:r>
              <a:rPr lang="es-C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have</a:t>
            </a:r>
            <a:r>
              <a:rPr lang="es-CL" dirty="0">
                <a:latin typeface="Arial Narrow" panose="020B0606020202030204" pitchFamily="34" charset="0"/>
              </a:rPr>
              <a:t> or </a:t>
            </a:r>
            <a:r>
              <a:rPr lang="es-C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had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depending</a:t>
            </a:r>
            <a:r>
              <a:rPr lang="es-CL" dirty="0">
                <a:latin typeface="Arial Narrow" panose="020B0606020202030204" pitchFamily="34" charset="0"/>
              </a:rPr>
              <a:t> on </a:t>
            </a:r>
            <a:r>
              <a:rPr lang="es-C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the </a:t>
            </a:r>
            <a:r>
              <a:rPr lang="es-CL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person</a:t>
            </a:r>
            <a:r>
              <a:rPr lang="es-CL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buNone/>
            </a:pPr>
            <a:r>
              <a:rPr lang="es-CL" dirty="0" err="1">
                <a:latin typeface="Arial Narrow" panose="020B0606020202030204" pitchFamily="34" charset="0"/>
              </a:rPr>
              <a:t>For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 err="1">
                <a:latin typeface="Arial Narrow" panose="020B0606020202030204" pitchFamily="34" charset="0"/>
              </a:rPr>
              <a:t>example</a:t>
            </a:r>
            <a:r>
              <a:rPr lang="es-CL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: I have</a:t>
            </a:r>
            <a:r>
              <a:rPr lang="es-CL" dirty="0">
                <a:latin typeface="Arial Narrow" panose="020B0606020202030204" pitchFamily="34" charset="0"/>
              </a:rPr>
              <a:t> a sore throat (yo tengo dolor de garganta)</a:t>
            </a:r>
          </a:p>
          <a:p>
            <a:pPr marL="0" indent="0">
              <a:buNone/>
            </a:pPr>
            <a:r>
              <a:rPr lang="es-CL" dirty="0">
                <a:latin typeface="Arial Narrow" panose="020B0606020202030204" pitchFamily="34" charset="0"/>
              </a:rPr>
              <a:t>                      </a:t>
            </a:r>
            <a:r>
              <a:rPr lang="es-CL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He has </a:t>
            </a:r>
            <a:r>
              <a:rPr lang="es-CL" dirty="0">
                <a:latin typeface="Arial Narrow" panose="020B0606020202030204" pitchFamily="34" charset="0"/>
              </a:rPr>
              <a:t>back pain ( Él tiene dolor de espalda)</a:t>
            </a:r>
          </a:p>
          <a:p>
            <a:pPr marL="0" indent="0">
              <a:buNone/>
            </a:pPr>
            <a:r>
              <a:rPr lang="es-CL" dirty="0">
                <a:latin typeface="Arial Narrow" panose="020B0606020202030204" pitchFamily="34" charset="0"/>
              </a:rPr>
              <a:t>                      </a:t>
            </a:r>
            <a:r>
              <a:rPr lang="es-CL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He</a:t>
            </a:r>
            <a:r>
              <a:rPr lang="es-CL" dirty="0">
                <a:latin typeface="Arial Narrow" panose="020B0606020202030204" pitchFamily="34" charset="0"/>
              </a:rPr>
              <a:t> </a:t>
            </a:r>
            <a:r>
              <a:rPr lang="es-C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have</a:t>
            </a:r>
            <a:r>
              <a:rPr lang="es-CL" dirty="0">
                <a:latin typeface="Arial Narrow" panose="020B0606020202030204" pitchFamily="34" charset="0"/>
              </a:rPr>
              <a:t> back pain </a:t>
            </a:r>
          </a:p>
        </p:txBody>
      </p:sp>
      <p:sp>
        <p:nvSpPr>
          <p:cNvPr id="4" name="Signo de multiplicación 3">
            <a:extLst>
              <a:ext uri="{FF2B5EF4-FFF2-40B4-BE49-F238E27FC236}">
                <a16:creationId xmlns:a16="http://schemas.microsoft.com/office/drawing/2014/main" id="{938A5974-8378-419B-B5B7-27F032137AC0}"/>
              </a:ext>
            </a:extLst>
          </p:cNvPr>
          <p:cNvSpPr/>
          <p:nvPr/>
        </p:nvSpPr>
        <p:spPr>
          <a:xfrm>
            <a:off x="5022574" y="5380226"/>
            <a:ext cx="874644" cy="80111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visto bueno - Mentes Curiosas">
            <a:extLst>
              <a:ext uri="{FF2B5EF4-FFF2-40B4-BE49-F238E27FC236}">
                <a16:creationId xmlns:a16="http://schemas.microsoft.com/office/drawing/2014/main" id="{AB3F50EF-5186-4ED0-8386-FDDDD271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34" y="4212982"/>
            <a:ext cx="555966" cy="55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sto bueno - Mentes Curiosas">
            <a:extLst>
              <a:ext uri="{FF2B5EF4-FFF2-40B4-BE49-F238E27FC236}">
                <a16:creationId xmlns:a16="http://schemas.microsoft.com/office/drawing/2014/main" id="{4509E65C-0965-42DF-BCED-2A08BF31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57" y="4821331"/>
            <a:ext cx="436977" cy="5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511F4D3-992A-4726-87B3-6DA266739D23}"/>
              </a:ext>
            </a:extLst>
          </p:cNvPr>
          <p:cNvSpPr/>
          <p:nvPr/>
        </p:nvSpPr>
        <p:spPr>
          <a:xfrm>
            <a:off x="10973495" y="607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771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7FC03-910C-46C6-AFC7-71CF868F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Use of have and has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D8F31-AB59-4789-8BFB-26713AF1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257800" cy="4251960"/>
          </a:xfrm>
        </p:spPr>
        <p:txBody>
          <a:bodyPr>
            <a:normAutofit fontScale="92500" lnSpcReduction="20000"/>
          </a:bodyPr>
          <a:lstStyle/>
          <a:p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Here’s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fever</a:t>
            </a:r>
          </a:p>
          <a:p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fever</a:t>
            </a:r>
          </a:p>
          <a:p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fever</a:t>
            </a:r>
          </a:p>
          <a:p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fever</a:t>
            </a:r>
          </a:p>
          <a:p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fever</a:t>
            </a:r>
          </a:p>
          <a:p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fever</a:t>
            </a:r>
          </a:p>
          <a:p>
            <a:r>
              <a:rPr lang="es-C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fever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73E177A-DC7E-4CE2-A014-CED81F6561CD}"/>
              </a:ext>
            </a:extLst>
          </p:cNvPr>
          <p:cNvSpPr/>
          <p:nvPr/>
        </p:nvSpPr>
        <p:spPr>
          <a:xfrm>
            <a:off x="10973495" y="607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5F599-FFBE-4227-B4B3-F341DF93718F}"/>
              </a:ext>
            </a:extLst>
          </p:cNvPr>
          <p:cNvSpPr txBox="1"/>
          <p:nvPr/>
        </p:nvSpPr>
        <p:spPr>
          <a:xfrm>
            <a:off x="7460974" y="2279374"/>
            <a:ext cx="8386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</a:p>
          <a:p>
            <a:r>
              <a:rPr lang="es-CL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You </a:t>
            </a:r>
          </a:p>
          <a:p>
            <a:r>
              <a:rPr lang="es-CL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We</a:t>
            </a:r>
          </a:p>
          <a:p>
            <a:r>
              <a:rPr lang="es-CL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6F54F4F-C9FA-41E5-B9E8-6A3C2CC473D0}"/>
              </a:ext>
            </a:extLst>
          </p:cNvPr>
          <p:cNvSpPr/>
          <p:nvPr/>
        </p:nvSpPr>
        <p:spPr>
          <a:xfrm>
            <a:off x="8383021" y="2418522"/>
            <a:ext cx="1171796" cy="1537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820E7E-87B0-4723-97DB-3EA046BC7403}"/>
              </a:ext>
            </a:extLst>
          </p:cNvPr>
          <p:cNvSpPr txBox="1"/>
          <p:nvPr/>
        </p:nvSpPr>
        <p:spPr>
          <a:xfrm>
            <a:off x="9686319" y="2878291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>
                <a:latin typeface="Arial Narrow" panose="020B0606020202030204" pitchFamily="34" charset="0"/>
              </a:rPr>
              <a:t>have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C2E331-F43E-40FD-94A1-598D224CFEE4}"/>
              </a:ext>
            </a:extLst>
          </p:cNvPr>
          <p:cNvSpPr txBox="1"/>
          <p:nvPr/>
        </p:nvSpPr>
        <p:spPr>
          <a:xfrm>
            <a:off x="7494269" y="4683942"/>
            <a:ext cx="813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He</a:t>
            </a:r>
          </a:p>
          <a:p>
            <a:r>
              <a:rPr lang="es-CL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She </a:t>
            </a:r>
          </a:p>
          <a:p>
            <a:r>
              <a:rPr lang="es-CL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It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0E57841-5D8E-4076-8D40-072452580F1F}"/>
              </a:ext>
            </a:extLst>
          </p:cNvPr>
          <p:cNvSpPr/>
          <p:nvPr/>
        </p:nvSpPr>
        <p:spPr>
          <a:xfrm>
            <a:off x="8383021" y="4607646"/>
            <a:ext cx="1171796" cy="153758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E827CF-0CFF-49CD-B7C4-090961142CFA}"/>
              </a:ext>
            </a:extLst>
          </p:cNvPr>
          <p:cNvSpPr txBox="1"/>
          <p:nvPr/>
        </p:nvSpPr>
        <p:spPr>
          <a:xfrm>
            <a:off x="9686319" y="5084051"/>
            <a:ext cx="72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>
                <a:latin typeface="Arial Narrow" panose="020B0606020202030204" pitchFamily="34" charset="0"/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93513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6F8EA-1251-40DC-8069-03E9BD6F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r>
              <a:rPr lang="es-CL" dirty="0"/>
              <a:t> N°1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CDC57-61E6-4137-A77F-71CF4D71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Arial Narrow" panose="020B0606020202030204" pitchFamily="34" charset="0"/>
              </a:rPr>
              <a:t>Write in </a:t>
            </a:r>
            <a:r>
              <a:rPr lang="es-CL" dirty="0" err="1">
                <a:latin typeface="Arial Narrow" panose="020B0606020202030204" pitchFamily="34" charset="0"/>
              </a:rPr>
              <a:t>your</a:t>
            </a:r>
            <a:r>
              <a:rPr lang="es-CL" dirty="0">
                <a:latin typeface="Arial Narrow" panose="020B0606020202030204" pitchFamily="34" charset="0"/>
              </a:rPr>
              <a:t> notebook the name of the following ilnesses: </a:t>
            </a:r>
          </a:p>
          <a:p>
            <a:pPr marL="0" indent="0">
              <a:buNone/>
            </a:pPr>
            <a:r>
              <a:rPr lang="es-CL" dirty="0">
                <a:latin typeface="Arial Narrow" panose="020B0606020202030204" pitchFamily="34" charset="0"/>
              </a:rPr>
              <a:t>1. </a:t>
            </a:r>
          </a:p>
        </p:txBody>
      </p:sp>
      <p:pic>
        <p:nvPicPr>
          <p:cNvPr id="7170" name="Picture 2" descr="Why Low Back Pain May Not Go Away - HQPT">
            <a:extLst>
              <a:ext uri="{FF2B5EF4-FFF2-40B4-BE49-F238E27FC236}">
                <a16:creationId xmlns:a16="http://schemas.microsoft.com/office/drawing/2014/main" id="{B98325DF-829A-4D5A-8B39-EDC007DFE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34115"/>
          <a:stretch/>
        </p:blipFill>
        <p:spPr bwMode="auto">
          <a:xfrm>
            <a:off x="1434904" y="2577268"/>
            <a:ext cx="1997613" cy="170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9C3CFA-FD72-48D6-A06B-377DB5CD05FF}"/>
              </a:ext>
            </a:extLst>
          </p:cNvPr>
          <p:cNvSpPr txBox="1"/>
          <p:nvPr/>
        </p:nvSpPr>
        <p:spPr>
          <a:xfrm>
            <a:off x="838200" y="4572000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Arial Narrow" panose="020B0606020202030204" pitchFamily="34" charset="0"/>
              </a:rPr>
              <a:t>2</a:t>
            </a:r>
            <a:r>
              <a:rPr lang="es-CL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172" name="Picture 4" descr="ᐈ Throat cartoon stock cliparts, Royalty Free sore throat icon ...">
            <a:extLst>
              <a:ext uri="{FF2B5EF4-FFF2-40B4-BE49-F238E27FC236}">
                <a16:creationId xmlns:a16="http://schemas.microsoft.com/office/drawing/2014/main" id="{E431145F-7D36-43AF-8D23-7FBC75F3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84" y="4495261"/>
            <a:ext cx="1997614" cy="19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8B027C-8404-4C7B-8E47-3E544C594727}"/>
              </a:ext>
            </a:extLst>
          </p:cNvPr>
          <p:cNvSpPr txBox="1"/>
          <p:nvPr/>
        </p:nvSpPr>
        <p:spPr>
          <a:xfrm>
            <a:off x="5309381" y="2577268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Arial Narrow" panose="020B0606020202030204" pitchFamily="34" charset="0"/>
              </a:rPr>
              <a:t>3.</a:t>
            </a:r>
            <a:endParaRPr lang="es-CL" dirty="0">
              <a:latin typeface="Arial Narrow" panose="020B0606020202030204" pitchFamily="34" charset="0"/>
            </a:endParaRPr>
          </a:p>
        </p:txBody>
      </p:sp>
      <p:pic>
        <p:nvPicPr>
          <p:cNvPr id="7174" name="Picture 6" descr="Free Stomach Ache Cliparts, Download Free Clip Art, Free Clip Art ...">
            <a:extLst>
              <a:ext uri="{FF2B5EF4-FFF2-40B4-BE49-F238E27FC236}">
                <a16:creationId xmlns:a16="http://schemas.microsoft.com/office/drawing/2014/main" id="{5B57A597-8B5F-4245-8528-6DED10D7F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9"/>
          <a:stretch/>
        </p:blipFill>
        <p:spPr bwMode="auto">
          <a:xfrm>
            <a:off x="5668775" y="2556677"/>
            <a:ext cx="1333500" cy="172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2368E54-19A9-449A-8584-419980F8F5A8}"/>
              </a:ext>
            </a:extLst>
          </p:cNvPr>
          <p:cNvSpPr txBox="1"/>
          <p:nvPr/>
        </p:nvSpPr>
        <p:spPr>
          <a:xfrm>
            <a:off x="5432302" y="4707970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Arial Narrow" panose="020B0606020202030204" pitchFamily="34" charset="0"/>
              </a:rPr>
              <a:t>4.</a:t>
            </a:r>
            <a:endParaRPr lang="es-CL" dirty="0">
              <a:latin typeface="Arial Narrow" panose="020B0606020202030204" pitchFamily="34" charset="0"/>
            </a:endParaRPr>
          </a:p>
        </p:txBody>
      </p:sp>
      <p:pic>
        <p:nvPicPr>
          <p:cNvPr id="7176" name="Picture 8" descr="Earache Clipart Black And White">
            <a:extLst>
              <a:ext uri="{FF2B5EF4-FFF2-40B4-BE49-F238E27FC236}">
                <a16:creationId xmlns:a16="http://schemas.microsoft.com/office/drawing/2014/main" id="{9755007E-1764-43C9-95E3-826FC20B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96" y="4707970"/>
            <a:ext cx="1748587" cy="15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7B782A-E96B-4D4F-BE9F-0E0D2E7BAEF3}"/>
              </a:ext>
            </a:extLst>
          </p:cNvPr>
          <p:cNvSpPr txBox="1"/>
          <p:nvPr/>
        </p:nvSpPr>
        <p:spPr>
          <a:xfrm>
            <a:off x="8638946" y="3655254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latin typeface="Arial Narrow" panose="020B0606020202030204" pitchFamily="34" charset="0"/>
              </a:rPr>
              <a:t>5.</a:t>
            </a:r>
            <a:endParaRPr lang="es-CL" dirty="0">
              <a:latin typeface="Arial Narrow" panose="020B0606020202030204" pitchFamily="34" charset="0"/>
            </a:endParaRPr>
          </a:p>
        </p:txBody>
      </p:sp>
      <p:pic>
        <p:nvPicPr>
          <p:cNvPr id="7178" name="Picture 10" descr="Library of ward off the flu image free library png files ...">
            <a:extLst>
              <a:ext uri="{FF2B5EF4-FFF2-40B4-BE49-F238E27FC236}">
                <a16:creationId xmlns:a16="http://schemas.microsoft.com/office/drawing/2014/main" id="{5AEB6E68-BFFC-497B-8278-28A0FC71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728" y="2537130"/>
            <a:ext cx="2604623" cy="26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26C9AE2-B803-430D-8476-F667CA09A77A}"/>
              </a:ext>
            </a:extLst>
          </p:cNvPr>
          <p:cNvSpPr/>
          <p:nvPr/>
        </p:nvSpPr>
        <p:spPr>
          <a:xfrm>
            <a:off x="10973495" y="607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01802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</TotalTime>
  <Words>379</Words>
  <Application>Microsoft Office PowerPoint</Application>
  <PresentationFormat>Panorámica</PresentationFormat>
  <Paragraphs>78</Paragraphs>
  <Slides>11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Modern Love</vt:lpstr>
      <vt:lpstr>The Hand</vt:lpstr>
      <vt:lpstr>Times New Roman</vt:lpstr>
      <vt:lpstr>SketchyVTI</vt:lpstr>
      <vt:lpstr>Unit 1: How do you feel?</vt:lpstr>
      <vt:lpstr>May 4th – May 8th</vt:lpstr>
      <vt:lpstr>Diseases and Illness</vt:lpstr>
      <vt:lpstr>Diseases and Illness</vt:lpstr>
      <vt:lpstr>Diseases and Illness</vt:lpstr>
      <vt:lpstr>Symptoms</vt:lpstr>
      <vt:lpstr>Use of have and has</vt:lpstr>
      <vt:lpstr>Use of have and has</vt:lpstr>
      <vt:lpstr>Activity N°1</vt:lpstr>
      <vt:lpstr>Activity N°2</vt:lpstr>
      <vt:lpstr>Videos complementarios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How do you feel?</dc:title>
  <dc:creator>Cinzia Bizama</dc:creator>
  <cp:lastModifiedBy>Cinzia Bizama</cp:lastModifiedBy>
  <cp:revision>13</cp:revision>
  <dcterms:created xsi:type="dcterms:W3CDTF">2020-04-27T21:11:43Z</dcterms:created>
  <dcterms:modified xsi:type="dcterms:W3CDTF">2020-04-27T22:58:33Z</dcterms:modified>
</cp:coreProperties>
</file>