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944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687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086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117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59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274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675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28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111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037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409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57D4-DEBD-465D-9518-9200461DF060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083E-020A-4992-A6F8-F03E8D1069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35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s.wikipedia.org/wiki/Di%C3%A9res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CL" sz="1800" dirty="0"/>
              <a:t> </a:t>
            </a:r>
            <a:br>
              <a:rPr lang="es-CL" sz="1800" dirty="0"/>
            </a:br>
            <a:r>
              <a:rPr lang="es-CL" sz="1800" dirty="0"/>
              <a:t>          </a:t>
            </a:r>
            <a:r>
              <a:rPr lang="es-CL" sz="1800" dirty="0" smtClean="0"/>
              <a:t>     </a:t>
            </a:r>
            <a:br>
              <a:rPr lang="es-CL" sz="1800" dirty="0" smtClean="0"/>
            </a:br>
            <a:r>
              <a:rPr lang="es-CL" sz="1800" dirty="0"/>
              <a:t> </a:t>
            </a:r>
            <a:r>
              <a:rPr lang="es-CL" sz="1800" dirty="0" smtClean="0"/>
              <a:t>               Centro Educacional San Carlos de Aragón</a:t>
            </a:r>
            <a:br>
              <a:rPr lang="es-CL" sz="1800" dirty="0" smtClean="0"/>
            </a:br>
            <a:r>
              <a:rPr lang="es-CL" sz="1800" dirty="0"/>
              <a:t> </a:t>
            </a:r>
            <a:r>
              <a:rPr lang="es-CL" sz="1800" dirty="0" smtClean="0"/>
              <a:t>               Lenguaje y Comunicación </a:t>
            </a:r>
            <a:br>
              <a:rPr lang="es-CL" sz="1800" dirty="0" smtClean="0"/>
            </a:br>
            <a:r>
              <a:rPr lang="es-CL" sz="1800" dirty="0"/>
              <a:t> </a:t>
            </a:r>
            <a:r>
              <a:rPr lang="es-CL" sz="1800" dirty="0" smtClean="0"/>
              <a:t>               Profesora Ester Mera Illanes</a:t>
            </a:r>
            <a:br>
              <a:rPr lang="es-CL" sz="1800" dirty="0" smtClean="0"/>
            </a:br>
            <a:r>
              <a:rPr lang="es-CL" sz="1800" dirty="0"/>
              <a:t> </a:t>
            </a:r>
            <a:r>
              <a:rPr lang="es-CL" sz="1800" dirty="0" smtClean="0"/>
              <a:t>                2° Básicos</a:t>
            </a: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/>
            </a:r>
            <a:br>
              <a:rPr lang="es-CL" sz="1800" dirty="0"/>
            </a:br>
            <a:r>
              <a:rPr lang="es-CL" sz="1800" dirty="0"/>
              <a:t/>
            </a:r>
            <a:br>
              <a:rPr lang="es-CL" sz="1800" dirty="0"/>
            </a:br>
            <a:endParaRPr lang="es-CL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2664296"/>
          </a:xfrm>
        </p:spPr>
        <p:txBody>
          <a:bodyPr>
            <a:normAutofit fontScale="92500" lnSpcReduction="10000"/>
          </a:bodyPr>
          <a:lstStyle/>
          <a:p>
            <a:endParaRPr lang="es-ES_tradnl" dirty="0" smtClean="0">
              <a:latin typeface="Arial Black" pitchFamily="34" charset="0"/>
            </a:endParaRPr>
          </a:p>
          <a:p>
            <a:r>
              <a:rPr lang="es-ES_tradnl" sz="4400" dirty="0" smtClean="0">
                <a:latin typeface="Arial Black" pitchFamily="34" charset="0"/>
              </a:rPr>
              <a:t>Recordando </a:t>
            </a:r>
            <a:endParaRPr lang="es-ES_tradnl" sz="4400" dirty="0">
              <a:latin typeface="Arial Black" pitchFamily="34" charset="0"/>
            </a:endParaRPr>
          </a:p>
          <a:p>
            <a:r>
              <a:rPr lang="es-ES_tradnl" sz="4400" dirty="0" smtClean="0">
                <a:latin typeface="Arial Black" pitchFamily="34" charset="0"/>
              </a:rPr>
              <a:t>ge-</a:t>
            </a:r>
            <a:r>
              <a:rPr lang="es-ES_tradnl" sz="4400" dirty="0" err="1" smtClean="0">
                <a:latin typeface="Arial Black" pitchFamily="34" charset="0"/>
              </a:rPr>
              <a:t>gi</a:t>
            </a:r>
            <a:r>
              <a:rPr lang="es-ES_tradnl" sz="4400" dirty="0">
                <a:latin typeface="Arial Black" pitchFamily="34" charset="0"/>
              </a:rPr>
              <a:t>, </a:t>
            </a:r>
            <a:r>
              <a:rPr lang="es-ES_tradnl" sz="4400" dirty="0" err="1">
                <a:latin typeface="Arial Black" pitchFamily="34" charset="0"/>
              </a:rPr>
              <a:t>gue-gui</a:t>
            </a:r>
            <a:r>
              <a:rPr lang="es-ES_tradnl" sz="4400" dirty="0" smtClean="0">
                <a:latin typeface="Arial Black" pitchFamily="34" charset="0"/>
              </a:rPr>
              <a:t>, </a:t>
            </a:r>
          </a:p>
          <a:p>
            <a:r>
              <a:rPr lang="es-ES_tradnl" sz="4400" dirty="0" err="1" smtClean="0">
                <a:latin typeface="Arial Black" pitchFamily="34" charset="0"/>
              </a:rPr>
              <a:t>güe-güi</a:t>
            </a:r>
            <a:endParaRPr lang="es-CL" sz="4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648072" cy="70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6056" y="900293"/>
            <a:ext cx="969640" cy="9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lvl="0"/>
            <a:r>
              <a:rPr lang="es-ES_tradnl" sz="3600" b="1" dirty="0" smtClean="0">
                <a:latin typeface="Arial Narrow" pitchFamily="34" charset="0"/>
              </a:rPr>
              <a:t>OA1</a:t>
            </a:r>
            <a:r>
              <a:rPr lang="es-ES_tradnl" sz="3600" dirty="0" smtClean="0">
                <a:latin typeface="Arial Narrow" pitchFamily="34" charset="0"/>
              </a:rPr>
              <a:t> </a:t>
            </a:r>
            <a:r>
              <a:rPr lang="es-CL" sz="3600" dirty="0" smtClean="0">
                <a:latin typeface="Arial Narrow" pitchFamily="34" charset="0"/>
              </a:rPr>
              <a:t/>
            </a:r>
            <a:br>
              <a:rPr lang="es-CL" sz="3600" dirty="0" smtClean="0">
                <a:latin typeface="Arial Narrow" pitchFamily="34" charset="0"/>
              </a:rPr>
            </a:br>
            <a:r>
              <a:rPr lang="es-ES_tradnl" sz="3600" dirty="0" smtClean="0">
                <a:latin typeface="Arial Narrow" pitchFamily="34" charset="0"/>
              </a:rPr>
              <a:t>Leer </a:t>
            </a:r>
            <a:r>
              <a:rPr lang="es-ES_tradnl" sz="3600" dirty="0">
                <a:latin typeface="Arial Narrow" pitchFamily="34" charset="0"/>
              </a:rPr>
              <a:t>textos significativos que incluyan palabras con </a:t>
            </a:r>
            <a:r>
              <a:rPr lang="es-ES_tradnl" sz="3600" dirty="0" smtClean="0">
                <a:latin typeface="Arial Narrow" pitchFamily="34" charset="0"/>
              </a:rPr>
              <a:t>combinación </a:t>
            </a:r>
            <a:r>
              <a:rPr lang="es-ES_tradnl" sz="3600" dirty="0">
                <a:latin typeface="Arial Narrow" pitchFamily="34" charset="0"/>
              </a:rPr>
              <a:t>ge-</a:t>
            </a:r>
            <a:r>
              <a:rPr lang="es-ES_tradnl" sz="3600" dirty="0" err="1">
                <a:latin typeface="Arial Narrow" pitchFamily="34" charset="0"/>
              </a:rPr>
              <a:t>gi</a:t>
            </a:r>
            <a:r>
              <a:rPr lang="es-ES_tradnl" sz="3600" dirty="0">
                <a:latin typeface="Arial Narrow" pitchFamily="34" charset="0"/>
              </a:rPr>
              <a:t>, </a:t>
            </a:r>
            <a:r>
              <a:rPr lang="es-ES_tradnl" sz="3600" dirty="0" err="1">
                <a:latin typeface="Arial Narrow" pitchFamily="34" charset="0"/>
              </a:rPr>
              <a:t>gue-gui,güe-güi</a:t>
            </a:r>
            <a:r>
              <a:rPr lang="es-ES_tradnl" sz="3600" dirty="0" smtClean="0"/>
              <a:t>. 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>
                <a:latin typeface="Arial Narrow" pitchFamily="34" charset="0"/>
              </a:rPr>
              <a:t>Indicador</a:t>
            </a:r>
          </a:p>
          <a:p>
            <a:pPr marL="0" lvl="0" indent="0">
              <a:buNone/>
            </a:pPr>
            <a:r>
              <a:rPr lang="es-MX" dirty="0">
                <a:latin typeface="Arial Narrow" pitchFamily="34" charset="0"/>
              </a:rPr>
              <a:t>Leer en voz alta y escribir correctamente palabras con las combinaciones </a:t>
            </a:r>
            <a:r>
              <a:rPr lang="es-MX" dirty="0" smtClean="0">
                <a:latin typeface="Arial Narrow" pitchFamily="34" charset="0"/>
              </a:rPr>
              <a:t>ge-</a:t>
            </a:r>
            <a:r>
              <a:rPr lang="es-MX" dirty="0" err="1" smtClean="0">
                <a:latin typeface="Arial Narrow" pitchFamily="34" charset="0"/>
              </a:rPr>
              <a:t>gi</a:t>
            </a:r>
            <a:r>
              <a:rPr lang="es-MX" dirty="0" smtClean="0">
                <a:latin typeface="Arial Narrow" pitchFamily="34" charset="0"/>
              </a:rPr>
              <a:t>, </a:t>
            </a:r>
            <a:r>
              <a:rPr lang="es-MX" dirty="0" err="1" smtClean="0">
                <a:latin typeface="Arial Narrow" pitchFamily="34" charset="0"/>
              </a:rPr>
              <a:t>gue-gui</a:t>
            </a:r>
            <a:r>
              <a:rPr lang="es-MX" dirty="0" smtClean="0">
                <a:latin typeface="Arial Narrow" pitchFamily="34" charset="0"/>
              </a:rPr>
              <a:t>, </a:t>
            </a:r>
            <a:r>
              <a:rPr lang="es-MX" dirty="0" err="1" smtClean="0">
                <a:latin typeface="Arial Narrow" pitchFamily="34" charset="0"/>
              </a:rPr>
              <a:t>güe-güi</a:t>
            </a:r>
            <a:endParaRPr lang="es-CL" dirty="0">
              <a:latin typeface="Arial Narrow" pitchFamily="34" charset="0"/>
            </a:endParaRPr>
          </a:p>
          <a:p>
            <a:pPr marL="0" indent="0">
              <a:buNone/>
            </a:pPr>
            <a:endParaRPr lang="es-CL" b="1" dirty="0">
              <a:latin typeface="Arial Narrow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476672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latin typeface="Arial Narrow" pitchFamily="34" charset="0"/>
              </a:rPr>
              <a:t>Recordemos que la letra </a:t>
            </a:r>
            <a:r>
              <a:rPr lang="es-CL" sz="3200" dirty="0" smtClean="0">
                <a:latin typeface="Arial Narrow" pitchFamily="34" charset="0"/>
              </a:rPr>
              <a:t>G </a:t>
            </a:r>
            <a:r>
              <a:rPr lang="es-CL" sz="3200" dirty="0">
                <a:latin typeface="Arial Narrow" pitchFamily="34" charset="0"/>
              </a:rPr>
              <a:t>puede tener dos sonidos: </a:t>
            </a:r>
            <a:endParaRPr lang="es-CL" sz="3200" dirty="0" smtClean="0">
              <a:latin typeface="Arial Narrow" pitchFamily="34" charset="0"/>
            </a:endParaRPr>
          </a:p>
          <a:p>
            <a:pPr algn="ctr"/>
            <a:endParaRPr lang="es-CL" sz="3200" dirty="0">
              <a:latin typeface="Arial Narrow" pitchFamily="34" charset="0"/>
            </a:endParaRPr>
          </a:p>
          <a:p>
            <a:pPr algn="ctr"/>
            <a:endParaRPr lang="es-CL" sz="32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sz="3200" dirty="0" smtClean="0">
                <a:latin typeface="Arial Narrow" pitchFamily="34" charset="0"/>
              </a:rPr>
              <a:t>uno </a:t>
            </a:r>
            <a:r>
              <a:rPr lang="es-CL" sz="3200" b="1" dirty="0" smtClean="0">
                <a:latin typeface="Arial Narrow" pitchFamily="34" charset="0"/>
              </a:rPr>
              <a:t>suave </a:t>
            </a:r>
          </a:p>
          <a:p>
            <a:pPr marL="285750" indent="-285750">
              <a:buFont typeface="Arial" pitchFamily="34" charset="0"/>
              <a:buChar char="•"/>
            </a:pPr>
            <a:endParaRPr lang="es-CL" sz="3200" b="1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3200" b="1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sz="3200" dirty="0" smtClean="0">
                <a:latin typeface="Arial Narrow" pitchFamily="34" charset="0"/>
              </a:rPr>
              <a:t>uno </a:t>
            </a:r>
            <a:r>
              <a:rPr lang="es-CL" sz="3200" b="1" dirty="0">
                <a:latin typeface="Arial Narrow" pitchFamily="34" charset="0"/>
              </a:rPr>
              <a:t>fuerte</a:t>
            </a:r>
            <a:r>
              <a:rPr lang="es-CL" sz="3200" dirty="0">
                <a:latin typeface="Arial Narrow" pitchFamily="34" charset="0"/>
              </a:rPr>
              <a:t> </a:t>
            </a:r>
            <a:endParaRPr lang="es-CL" sz="32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sz="32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dirty="0" smtClean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algn="ctr"/>
            <a:r>
              <a:rPr lang="es-CL" sz="4000" dirty="0" smtClean="0">
                <a:latin typeface="Arial Black" pitchFamily="34" charset="0"/>
              </a:rPr>
              <a:t>Veamos la diferencia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9406">
            <a:off x="3734556" y="1381770"/>
            <a:ext cx="1203868" cy="222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27" y="3290077"/>
            <a:ext cx="1413133" cy="162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1004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32656"/>
            <a:ext cx="81369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3200" dirty="0" smtClean="0">
              <a:latin typeface="Arial Narrow" pitchFamily="34" charset="0"/>
            </a:endParaRPr>
          </a:p>
          <a:p>
            <a:r>
              <a:rPr lang="es-CL" sz="3200" dirty="0" smtClean="0">
                <a:latin typeface="Arial Narrow" pitchFamily="34" charset="0"/>
              </a:rPr>
              <a:t>  </a:t>
            </a:r>
          </a:p>
          <a:p>
            <a:r>
              <a:rPr lang="es-CL" sz="3200" dirty="0" smtClean="0">
                <a:latin typeface="Arial Narrow" pitchFamily="34" charset="0"/>
              </a:rPr>
              <a:t>La g suena siempre </a:t>
            </a:r>
            <a:r>
              <a:rPr lang="es-CL" sz="3200" b="1" dirty="0" smtClean="0">
                <a:latin typeface="Arial Narrow" pitchFamily="34" charset="0"/>
              </a:rPr>
              <a:t>suave </a:t>
            </a:r>
            <a:r>
              <a:rPr lang="es-CL" sz="3200" dirty="0" smtClean="0">
                <a:latin typeface="Arial Narrow" pitchFamily="34" charset="0"/>
              </a:rPr>
              <a:t>con las vocales </a:t>
            </a:r>
            <a:r>
              <a:rPr lang="es-CL" sz="3200" b="1" i="1" dirty="0" smtClean="0">
                <a:latin typeface="Arial Narrow" pitchFamily="34" charset="0"/>
              </a:rPr>
              <a:t>a</a:t>
            </a:r>
            <a:r>
              <a:rPr lang="es-CL" sz="3200" dirty="0" smtClean="0">
                <a:latin typeface="Arial Narrow" pitchFamily="34" charset="0"/>
              </a:rPr>
              <a:t>, </a:t>
            </a:r>
            <a:r>
              <a:rPr lang="es-CL" sz="3200" b="1" i="1" dirty="0" smtClean="0">
                <a:latin typeface="Arial Narrow" pitchFamily="34" charset="0"/>
              </a:rPr>
              <a:t>o</a:t>
            </a:r>
            <a:r>
              <a:rPr lang="es-CL" sz="3200" dirty="0" smtClean="0">
                <a:latin typeface="Arial Narrow" pitchFamily="34" charset="0"/>
              </a:rPr>
              <a:t> y </a:t>
            </a:r>
            <a:r>
              <a:rPr lang="es-CL" sz="3200" b="1" i="1" dirty="0" smtClean="0">
                <a:latin typeface="Arial Narrow" pitchFamily="34" charset="0"/>
              </a:rPr>
              <a:t>u</a:t>
            </a:r>
          </a:p>
          <a:p>
            <a:r>
              <a:rPr lang="es-CL" sz="3200" b="1" i="1" dirty="0" err="1" smtClean="0">
                <a:latin typeface="Arial Narrow" pitchFamily="34" charset="0"/>
              </a:rPr>
              <a:t>ga</a:t>
            </a:r>
            <a:r>
              <a:rPr lang="es-CL" sz="3200" b="1" i="1" dirty="0" smtClean="0">
                <a:latin typeface="Arial Narrow" pitchFamily="34" charset="0"/>
              </a:rPr>
              <a:t> </a:t>
            </a:r>
            <a:r>
              <a:rPr lang="es-CL" sz="3200" dirty="0" smtClean="0">
                <a:latin typeface="Arial Narrow" pitchFamily="34" charset="0"/>
              </a:rPr>
              <a:t>(gato)</a:t>
            </a:r>
          </a:p>
          <a:p>
            <a:r>
              <a:rPr lang="es-CL" sz="3200" b="1" i="1" dirty="0" err="1" smtClean="0">
                <a:latin typeface="Arial Narrow" pitchFamily="34" charset="0"/>
              </a:rPr>
              <a:t>go</a:t>
            </a:r>
            <a:r>
              <a:rPr lang="es-CL" sz="3200" b="1" i="1" dirty="0" smtClean="0">
                <a:latin typeface="Arial Narrow" pitchFamily="34" charset="0"/>
              </a:rPr>
              <a:t> </a:t>
            </a:r>
            <a:r>
              <a:rPr lang="es-CL" sz="3200" dirty="0" smtClean="0">
                <a:latin typeface="Arial Narrow" pitchFamily="34" charset="0"/>
              </a:rPr>
              <a:t>(gota)</a:t>
            </a:r>
          </a:p>
          <a:p>
            <a:r>
              <a:rPr lang="es-CL" sz="3200" b="1" i="1" dirty="0" err="1" smtClean="0">
                <a:latin typeface="Arial Narrow" pitchFamily="34" charset="0"/>
              </a:rPr>
              <a:t>gu</a:t>
            </a:r>
            <a:r>
              <a:rPr lang="es-CL" sz="3200" b="1" i="1" dirty="0" smtClean="0">
                <a:latin typeface="Arial Narrow" pitchFamily="34" charset="0"/>
              </a:rPr>
              <a:t> </a:t>
            </a:r>
            <a:r>
              <a:rPr lang="es-CL" sz="3200" dirty="0" smtClean="0">
                <a:latin typeface="Arial Narrow" pitchFamily="34" charset="0"/>
              </a:rPr>
              <a:t>(gusano)</a:t>
            </a:r>
            <a:r>
              <a:rPr lang="es-CL" sz="3200" i="1" dirty="0" smtClean="0">
                <a:latin typeface="Arial Narrow" pitchFamily="34" charset="0"/>
              </a:rPr>
              <a:t> </a:t>
            </a:r>
          </a:p>
          <a:p>
            <a:endParaRPr lang="es-CL" sz="3200" i="1" dirty="0">
              <a:latin typeface="Arial Narrow" pitchFamily="34" charset="0"/>
            </a:endParaRPr>
          </a:p>
          <a:p>
            <a:r>
              <a:rPr lang="es-CL" sz="3200" dirty="0" smtClean="0">
                <a:latin typeface="Arial Narrow" pitchFamily="34" charset="0"/>
              </a:rPr>
              <a:t> Para que suene suave con las vocales </a:t>
            </a:r>
            <a:r>
              <a:rPr lang="es-CL" sz="3200" b="1" i="1" dirty="0" smtClean="0">
                <a:latin typeface="Arial Narrow" pitchFamily="34" charset="0"/>
              </a:rPr>
              <a:t>e – i, </a:t>
            </a:r>
            <a:endParaRPr lang="es-CL" sz="3200" dirty="0">
              <a:latin typeface="Arial Narrow" pitchFamily="34" charset="0"/>
            </a:endParaRPr>
          </a:p>
          <a:p>
            <a:r>
              <a:rPr lang="es-CL" sz="3200" dirty="0" smtClean="0">
                <a:latin typeface="Arial Narrow" pitchFamily="34" charset="0"/>
              </a:rPr>
              <a:t> debemos intercalar una </a:t>
            </a:r>
            <a:r>
              <a:rPr lang="es-CL" sz="3200" b="1" i="1" dirty="0" smtClean="0">
                <a:latin typeface="Arial Narrow" pitchFamily="34" charset="0"/>
              </a:rPr>
              <a:t>u, </a:t>
            </a:r>
            <a:r>
              <a:rPr lang="es-CL" sz="3200" dirty="0" smtClean="0">
                <a:latin typeface="Arial Narrow" pitchFamily="34" charset="0"/>
              </a:rPr>
              <a:t>después de la g y antes de la vocal</a:t>
            </a:r>
            <a:r>
              <a:rPr lang="es-CL" sz="3200" i="1" dirty="0" smtClean="0">
                <a:latin typeface="Arial Narrow" pitchFamily="34" charset="0"/>
              </a:rPr>
              <a:t>: </a:t>
            </a:r>
            <a:r>
              <a:rPr lang="es-CL" sz="3200" dirty="0" smtClean="0">
                <a:latin typeface="Arial Narrow" pitchFamily="34" charset="0"/>
              </a:rPr>
              <a:t>La vocal </a:t>
            </a:r>
            <a:r>
              <a:rPr lang="es-CL" sz="3200" b="1" dirty="0" smtClean="0">
                <a:latin typeface="Arial Narrow" pitchFamily="34" charset="0"/>
              </a:rPr>
              <a:t>u no se pronuncia.</a:t>
            </a:r>
            <a:endParaRPr lang="es-CL" sz="3200" i="1" dirty="0" smtClean="0">
              <a:latin typeface="Arial Narrow" pitchFamily="34" charset="0"/>
            </a:endParaRPr>
          </a:p>
          <a:p>
            <a:r>
              <a:rPr lang="es-CL" sz="3200" b="1" i="1" dirty="0" err="1" smtClean="0">
                <a:latin typeface="Arial Narrow" pitchFamily="34" charset="0"/>
              </a:rPr>
              <a:t>g</a:t>
            </a:r>
            <a:r>
              <a:rPr lang="es-CL" sz="3200" b="1" i="1" dirty="0" err="1" smtClean="0">
                <a:solidFill>
                  <a:srgbClr val="FF0000"/>
                </a:solidFill>
                <a:latin typeface="Arial Narrow" pitchFamily="34" charset="0"/>
              </a:rPr>
              <a:t>u</a:t>
            </a:r>
            <a:r>
              <a:rPr lang="es-CL" sz="3200" b="1" i="1" dirty="0" err="1" smtClean="0">
                <a:latin typeface="Arial Narrow" pitchFamily="34" charset="0"/>
              </a:rPr>
              <a:t>e</a:t>
            </a:r>
            <a:r>
              <a:rPr lang="es-CL" sz="3200" b="1" i="1" dirty="0" smtClean="0">
                <a:latin typeface="Arial Narrow" pitchFamily="34" charset="0"/>
              </a:rPr>
              <a:t> </a:t>
            </a:r>
            <a:r>
              <a:rPr lang="es-CL" sz="3200" dirty="0" smtClean="0">
                <a:latin typeface="Arial Narrow" pitchFamily="34" charset="0"/>
              </a:rPr>
              <a:t>(mang</a:t>
            </a:r>
            <a:r>
              <a:rPr lang="es-CL" sz="3200" dirty="0" smtClean="0">
                <a:solidFill>
                  <a:srgbClr val="FF0000"/>
                </a:solidFill>
                <a:latin typeface="Arial Narrow" pitchFamily="34" charset="0"/>
              </a:rPr>
              <a:t>u</a:t>
            </a:r>
            <a:r>
              <a:rPr lang="es-CL" sz="3200" dirty="0" smtClean="0">
                <a:latin typeface="Arial Narrow" pitchFamily="34" charset="0"/>
              </a:rPr>
              <a:t>era)</a:t>
            </a:r>
          </a:p>
          <a:p>
            <a:r>
              <a:rPr lang="es-CL" sz="3200" b="1" i="1" dirty="0" err="1" smtClean="0">
                <a:latin typeface="Arial Narrow" pitchFamily="34" charset="0"/>
              </a:rPr>
              <a:t>g</a:t>
            </a:r>
            <a:r>
              <a:rPr lang="es-CL" sz="3200" b="1" i="1" dirty="0" err="1" smtClean="0">
                <a:solidFill>
                  <a:srgbClr val="FF0000"/>
                </a:solidFill>
                <a:latin typeface="Arial Narrow" pitchFamily="34" charset="0"/>
              </a:rPr>
              <a:t>u</a:t>
            </a:r>
            <a:r>
              <a:rPr lang="es-CL" sz="3200" b="1" i="1" dirty="0" err="1" smtClean="0">
                <a:latin typeface="Arial Narrow" pitchFamily="34" charset="0"/>
              </a:rPr>
              <a:t>i</a:t>
            </a:r>
            <a:r>
              <a:rPr lang="es-CL" sz="3200" b="1" i="1" dirty="0" smtClean="0">
                <a:latin typeface="Arial Narrow" pitchFamily="34" charset="0"/>
              </a:rPr>
              <a:t> </a:t>
            </a:r>
            <a:r>
              <a:rPr lang="es-CL" sz="3200" dirty="0" smtClean="0">
                <a:latin typeface="Arial Narrow" pitchFamily="34" charset="0"/>
              </a:rPr>
              <a:t>(g</a:t>
            </a:r>
            <a:r>
              <a:rPr lang="es-CL" sz="3200" dirty="0" smtClean="0">
                <a:solidFill>
                  <a:srgbClr val="FF0000"/>
                </a:solidFill>
                <a:latin typeface="Arial Narrow" pitchFamily="34" charset="0"/>
              </a:rPr>
              <a:t>u</a:t>
            </a:r>
            <a:r>
              <a:rPr lang="es-CL" sz="3200" dirty="0" smtClean="0">
                <a:latin typeface="Arial Narrow" pitchFamily="34" charset="0"/>
              </a:rPr>
              <a:t>itarra)</a:t>
            </a:r>
          </a:p>
          <a:p>
            <a:r>
              <a:rPr lang="es-CL" sz="3200" i="1" dirty="0" smtClean="0">
                <a:latin typeface="Arial Narrow" pitchFamily="34" charset="0"/>
              </a:rPr>
              <a:t>.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9406">
            <a:off x="3446524" y="-319038"/>
            <a:ext cx="1203868" cy="222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002317"/>
            <a:ext cx="1080120" cy="132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64" y="2002317"/>
            <a:ext cx="671972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6886" r="20279" b="16284"/>
          <a:stretch/>
        </p:blipFill>
        <p:spPr bwMode="auto">
          <a:xfrm>
            <a:off x="3275856" y="2528628"/>
            <a:ext cx="1226556" cy="9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589240"/>
            <a:ext cx="1083112" cy="9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205880" cy="11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963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666663"/>
            <a:ext cx="610242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>
              <a:latin typeface="Arial Narrow" pitchFamily="34" charset="0"/>
            </a:endParaRPr>
          </a:p>
          <a:p>
            <a:pPr algn="ctr"/>
            <a:endParaRPr lang="es-CL" dirty="0">
              <a:latin typeface="Arial Narrow" pitchFamily="34" charset="0"/>
            </a:endParaRPr>
          </a:p>
          <a:p>
            <a:endParaRPr lang="es-CL" dirty="0" smtClean="0">
              <a:latin typeface="Arial Narrow" pitchFamily="34" charset="0"/>
            </a:endParaRPr>
          </a:p>
          <a:p>
            <a:endParaRPr lang="es-CL" dirty="0">
              <a:latin typeface="Arial Narrow" pitchFamily="34" charset="0"/>
            </a:endParaRPr>
          </a:p>
          <a:p>
            <a:endParaRPr lang="es-CL" dirty="0" smtClean="0">
              <a:latin typeface="Arial Narrow" pitchFamily="34" charset="0"/>
            </a:endParaRPr>
          </a:p>
          <a:p>
            <a:r>
              <a:rPr lang="es-CL" sz="3200" dirty="0" smtClean="0">
                <a:latin typeface="Arial Narrow" pitchFamily="34" charset="0"/>
              </a:rPr>
              <a:t>La </a:t>
            </a:r>
            <a:r>
              <a:rPr lang="es-CL" sz="3200" b="1" i="1" dirty="0" smtClean="0">
                <a:latin typeface="Arial Narrow" pitchFamily="34" charset="0"/>
              </a:rPr>
              <a:t>g </a:t>
            </a:r>
            <a:r>
              <a:rPr lang="es-CL" sz="3200" dirty="0" smtClean="0">
                <a:latin typeface="Arial Narrow" pitchFamily="34" charset="0"/>
              </a:rPr>
              <a:t>suena siempre </a:t>
            </a:r>
            <a:r>
              <a:rPr lang="es-CL" sz="3200" b="1" dirty="0" smtClean="0">
                <a:latin typeface="Arial Narrow" pitchFamily="34" charset="0"/>
              </a:rPr>
              <a:t>fuerte  </a:t>
            </a:r>
            <a:r>
              <a:rPr lang="es-CL" sz="3200" dirty="0" smtClean="0">
                <a:latin typeface="Arial Narrow" pitchFamily="34" charset="0"/>
              </a:rPr>
              <a:t>con las vocales </a:t>
            </a:r>
            <a:r>
              <a:rPr lang="es-CL" sz="3200" b="1" i="1" dirty="0" smtClean="0">
                <a:latin typeface="Arial Narrow" pitchFamily="34" charset="0"/>
              </a:rPr>
              <a:t>e</a:t>
            </a:r>
            <a:r>
              <a:rPr lang="es-CL" sz="3200" dirty="0" smtClean="0">
                <a:latin typeface="Arial Narrow" pitchFamily="34" charset="0"/>
              </a:rPr>
              <a:t>, </a:t>
            </a:r>
            <a:r>
              <a:rPr lang="es-CL" sz="3200" b="1" i="1" dirty="0" smtClean="0">
                <a:latin typeface="Arial Narrow" pitchFamily="34" charset="0"/>
              </a:rPr>
              <a:t>i</a:t>
            </a:r>
          </a:p>
          <a:p>
            <a:r>
              <a:rPr lang="es-CL" sz="3200" b="1" i="1" dirty="0" smtClean="0">
                <a:latin typeface="Arial Narrow" pitchFamily="34" charset="0"/>
              </a:rPr>
              <a:t>ge </a:t>
            </a:r>
            <a:r>
              <a:rPr lang="es-CL" sz="3200" dirty="0" smtClean="0">
                <a:latin typeface="Arial Narrow" pitchFamily="34" charset="0"/>
              </a:rPr>
              <a:t>(genio) </a:t>
            </a:r>
          </a:p>
          <a:p>
            <a:r>
              <a:rPr lang="es-CL" sz="3200" b="1" i="1" dirty="0" err="1" smtClean="0">
                <a:latin typeface="Arial Narrow" pitchFamily="34" charset="0"/>
              </a:rPr>
              <a:t>gi</a:t>
            </a:r>
            <a:r>
              <a:rPr lang="es-CL" sz="3200" b="1" i="1" dirty="0" smtClean="0">
                <a:latin typeface="Arial Narrow" pitchFamily="34" charset="0"/>
              </a:rPr>
              <a:t> </a:t>
            </a:r>
            <a:r>
              <a:rPr lang="es-CL" sz="3200" dirty="0" smtClean="0">
                <a:latin typeface="Arial Narrow" pitchFamily="34" charset="0"/>
              </a:rPr>
              <a:t>(girasol)</a:t>
            </a:r>
            <a:endParaRPr lang="es-CL" sz="3200" b="1" i="1" dirty="0" smtClean="0">
              <a:latin typeface="Arial Narrow" pitchFamily="34" charset="0"/>
            </a:endParaRPr>
          </a:p>
          <a:p>
            <a:endParaRPr lang="es-CL" sz="3200" dirty="0" smtClean="0">
              <a:latin typeface="Arial Narrow" pitchFamily="34" charset="0"/>
            </a:endParaRPr>
          </a:p>
          <a:p>
            <a:r>
              <a:rPr lang="es-CL" sz="3200" dirty="0" smtClean="0">
                <a:latin typeface="Arial Narrow" pitchFamily="34" charset="0"/>
              </a:rPr>
              <a:t>Recuerda para que suene fuerte no debe estar la vocal </a:t>
            </a:r>
            <a:r>
              <a:rPr lang="es-CL" sz="3200" b="1" i="1" dirty="0" smtClean="0">
                <a:latin typeface="Arial Narrow" pitchFamily="34" charset="0"/>
              </a:rPr>
              <a:t>u.</a:t>
            </a:r>
            <a:endParaRPr lang="es-CL" sz="3200" dirty="0"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04" y="338364"/>
            <a:ext cx="1413133" cy="162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ibujo de Genio de la lámpara para colorear | Dibujos para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65" y="2730947"/>
            <a:ext cx="1255049" cy="17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463514" cy="189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312" y="844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b="1" dirty="0" smtClean="0">
                <a:latin typeface="Arial Narrow" pitchFamily="34" charset="0"/>
              </a:rPr>
              <a:t>¿Qué </a:t>
            </a:r>
            <a:r>
              <a:rPr lang="es-CL" sz="4000" b="1" dirty="0">
                <a:latin typeface="Arial Narrow" pitchFamily="34" charset="0"/>
              </a:rPr>
              <a:t>pasa cuando la vocal </a:t>
            </a:r>
            <a:r>
              <a:rPr lang="es-CL" sz="4000" b="1" i="1" dirty="0" smtClean="0">
                <a:solidFill>
                  <a:srgbClr val="FF0000"/>
                </a:solidFill>
                <a:latin typeface="Arial Narrow" pitchFamily="34" charset="0"/>
              </a:rPr>
              <a:t>u</a:t>
            </a:r>
            <a:r>
              <a:rPr lang="es-CL" sz="4000" b="1" dirty="0">
                <a:latin typeface="Arial Narrow" pitchFamily="34" charset="0"/>
              </a:rPr>
              <a:t> debe pronunciarse? </a:t>
            </a:r>
            <a:endParaRPr lang="es-CL" sz="4000" b="1" dirty="0" smtClean="0">
              <a:latin typeface="Arial Narrow" pitchFamily="34" charset="0"/>
            </a:endParaRPr>
          </a:p>
          <a:p>
            <a:endParaRPr lang="es-CL" sz="3200" dirty="0" smtClean="0">
              <a:latin typeface="Arial Narrow" pitchFamily="34" charset="0"/>
            </a:endParaRPr>
          </a:p>
          <a:p>
            <a:endParaRPr lang="es-CL" sz="3200" dirty="0">
              <a:latin typeface="Arial Narrow" pitchFamily="34" charset="0"/>
            </a:endParaRPr>
          </a:p>
          <a:p>
            <a:r>
              <a:rPr lang="es-CL" sz="3200" dirty="0" smtClean="0">
                <a:latin typeface="Arial Narrow" pitchFamily="34" charset="0"/>
              </a:rPr>
              <a:t>Es </a:t>
            </a:r>
            <a:r>
              <a:rPr lang="es-CL" sz="3200" dirty="0">
                <a:latin typeface="Arial Narrow" pitchFamily="34" charset="0"/>
              </a:rPr>
              <a:t>entonces cuando se utiliza la </a:t>
            </a:r>
            <a:r>
              <a:rPr lang="es-CL" sz="3200" i="1" dirty="0">
                <a:latin typeface="Arial Narrow" pitchFamily="34" charset="0"/>
                <a:hlinkClick r:id="rId4"/>
              </a:rPr>
              <a:t>diéresis</a:t>
            </a:r>
            <a:r>
              <a:rPr lang="es-CL" sz="3200" dirty="0">
                <a:latin typeface="Arial Narrow" pitchFamily="34" charset="0"/>
              </a:rPr>
              <a:t>, un signo ortográfico que consiste en dos puntitos que se ponen sobre la </a:t>
            </a:r>
            <a:r>
              <a:rPr lang="es-CL" sz="3200" i="1" dirty="0" smtClean="0">
                <a:solidFill>
                  <a:srgbClr val="FF0000"/>
                </a:solidFill>
                <a:latin typeface="Arial Narrow" pitchFamily="34" charset="0"/>
              </a:rPr>
              <a:t>ü</a:t>
            </a:r>
            <a:r>
              <a:rPr lang="es-CL" sz="3200" dirty="0" smtClean="0">
                <a:latin typeface="Arial Narrow" pitchFamily="34" charset="0"/>
              </a:rPr>
              <a:t>; </a:t>
            </a:r>
            <a:r>
              <a:rPr lang="es-CL" sz="3200" dirty="0">
                <a:latin typeface="Arial Narrow" pitchFamily="34" charset="0"/>
              </a:rPr>
              <a:t>de este modo sabemos que </a:t>
            </a:r>
            <a:r>
              <a:rPr lang="es-CL" sz="3200" b="1" dirty="0">
                <a:latin typeface="Arial Narrow" pitchFamily="34" charset="0"/>
              </a:rPr>
              <a:t>debemos </a:t>
            </a:r>
            <a:r>
              <a:rPr lang="es-CL" sz="3200" b="1" dirty="0" smtClean="0">
                <a:latin typeface="Arial Narrow" pitchFamily="34" charset="0"/>
              </a:rPr>
              <a:t>pronunciarla.</a:t>
            </a:r>
          </a:p>
          <a:p>
            <a:r>
              <a:rPr lang="es-CL" sz="3200" dirty="0" smtClean="0">
                <a:latin typeface="Arial Narrow" pitchFamily="34" charset="0"/>
              </a:rPr>
              <a:t>Como en:</a:t>
            </a:r>
          </a:p>
          <a:p>
            <a:r>
              <a:rPr lang="es-CL" sz="3200" dirty="0">
                <a:latin typeface="Arial Narrow" pitchFamily="34" charset="0"/>
              </a:rPr>
              <a:t> </a:t>
            </a:r>
            <a:r>
              <a:rPr lang="es-CL" sz="3200" i="1" dirty="0" smtClean="0">
                <a:latin typeface="Arial Narrow" pitchFamily="34" charset="0"/>
              </a:rPr>
              <a:t>ping</a:t>
            </a:r>
            <a:r>
              <a:rPr lang="es-CL" sz="3200" i="1" dirty="0" smtClean="0">
                <a:solidFill>
                  <a:srgbClr val="FF0000"/>
                </a:solidFill>
                <a:latin typeface="Arial Narrow" pitchFamily="34" charset="0"/>
              </a:rPr>
              <a:t>ü</a:t>
            </a:r>
            <a:r>
              <a:rPr lang="es-CL" sz="3200" i="1" dirty="0" smtClean="0">
                <a:latin typeface="Arial Narrow" pitchFamily="34" charset="0"/>
              </a:rPr>
              <a:t>ino</a:t>
            </a:r>
          </a:p>
          <a:p>
            <a:r>
              <a:rPr lang="es-CL" sz="3200" i="1" dirty="0" smtClean="0">
                <a:latin typeface="Arial Narrow" pitchFamily="34" charset="0"/>
              </a:rPr>
              <a:t>cig</a:t>
            </a:r>
            <a:r>
              <a:rPr lang="es-CL" sz="3200" i="1" dirty="0" smtClean="0">
                <a:solidFill>
                  <a:srgbClr val="FF0000"/>
                </a:solidFill>
                <a:latin typeface="Arial Narrow" pitchFamily="34" charset="0"/>
              </a:rPr>
              <a:t>ü</a:t>
            </a:r>
            <a:r>
              <a:rPr lang="es-CL" sz="3200" i="1" dirty="0" smtClean="0">
                <a:latin typeface="Arial Narrow" pitchFamily="34" charset="0"/>
              </a:rPr>
              <a:t>eña.</a:t>
            </a:r>
            <a:endParaRPr lang="es-CL" sz="32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75" y="908720"/>
            <a:ext cx="2601442" cy="15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24" y="4204426"/>
            <a:ext cx="1781944" cy="17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869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616" y="1127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90</Words>
  <Application>Microsoft Office PowerPoint</Application>
  <PresentationFormat>Presentación en pantalla (4:3)</PresentationFormat>
  <Paragraphs>48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                                  Centro Educacional San Carlos de Aragón                 Lenguaje y Comunicación                  Profesora Ester Mera Illanes                  2° Básicos   </vt:lpstr>
      <vt:lpstr>OA1  Leer textos significativos que incluyan palabras con combinación ge-gi, gue-gui,güe-güi.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Educacional San Carlos de Aragón                 Lenguaje y Comunicación                  Profesora Ester Mera Illanes                  2° Básicos</dc:title>
  <dc:creator>samsung</dc:creator>
  <cp:lastModifiedBy>samsung</cp:lastModifiedBy>
  <cp:revision>16</cp:revision>
  <dcterms:created xsi:type="dcterms:W3CDTF">2020-05-11T23:26:05Z</dcterms:created>
  <dcterms:modified xsi:type="dcterms:W3CDTF">2020-05-12T02:07:33Z</dcterms:modified>
</cp:coreProperties>
</file>