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1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49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06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398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41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80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458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3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5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26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5887-8184-40FC-B709-6B282125ED4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4FDC-793D-4663-B24C-9407A7CEA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8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latin typeface="Arial Narrow" pitchFamily="34" charset="0"/>
              </a:rPr>
              <a:t>                Centro </a:t>
            </a:r>
            <a:r>
              <a:rPr lang="es-CL" sz="2000" dirty="0">
                <a:latin typeface="Arial Narrow" pitchFamily="34" charset="0"/>
              </a:rPr>
              <a:t>Educacional San Carlos de Aragón</a:t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>
                <a:latin typeface="Arial Narrow" pitchFamily="34" charset="0"/>
              </a:rPr>
              <a:t>                Lenguaje y Comunicación </a:t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>
                <a:latin typeface="Arial Narrow" pitchFamily="34" charset="0"/>
              </a:rPr>
              <a:t>                Profesora Ester Mera Illanes</a:t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>
                <a:latin typeface="Arial Narrow" pitchFamily="34" charset="0"/>
              </a:rPr>
              <a:t>                 2° Básicos</a:t>
            </a:r>
            <a:br>
              <a:rPr lang="es-CL" sz="2000" dirty="0">
                <a:latin typeface="Arial Narrow" pitchFamily="34" charset="0"/>
              </a:rPr>
            </a:br>
            <a:endParaRPr lang="es-CL" sz="2000" dirty="0">
              <a:latin typeface="Arial Narrow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4176464"/>
          </a:xfrm>
        </p:spPr>
        <p:txBody>
          <a:bodyPr/>
          <a:lstStyle/>
          <a:p>
            <a:r>
              <a:rPr lang="es-CL" sz="4000" dirty="0" smtClean="0">
                <a:latin typeface="Arial Black" pitchFamily="34" charset="0"/>
              </a:rPr>
              <a:t>¿Qué es una historieta?</a:t>
            </a:r>
          </a:p>
          <a:p>
            <a:endParaRPr lang="es-CL" sz="2400" dirty="0">
              <a:latin typeface="Arial Black" pitchFamily="34" charset="0"/>
            </a:endParaRPr>
          </a:p>
          <a:p>
            <a:endParaRPr lang="es-CL" sz="2400" dirty="0" smtClean="0">
              <a:latin typeface="Arial Black" pitchFamily="34" charset="0"/>
            </a:endParaRPr>
          </a:p>
          <a:p>
            <a:r>
              <a:rPr lang="es-CL" sz="2000" dirty="0" smtClean="0">
                <a:latin typeface="Arial Black" pitchFamily="34" charset="0"/>
              </a:rPr>
              <a:t>Semana del 25 al 29 de mayo 2020</a:t>
            </a:r>
            <a:endParaRPr lang="es-CL" sz="2000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04664"/>
            <a:ext cx="648072" cy="70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396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istorietas de Garfield - Humor en Taring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Historietas de Garfield - Humor en Taringa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6" descr="Historietas de Garfield - Humor en Taringa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4" y="1628800"/>
            <a:ext cx="81356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27206"/>
            <a:ext cx="1366291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Ahora vamos a aprender como caracterizar personajes. </a:t>
            </a:r>
          </a:p>
          <a:p>
            <a:r>
              <a:rPr lang="es-CL" dirty="0" smtClean="0"/>
              <a:t>Revisa el PPT «</a:t>
            </a:r>
            <a:r>
              <a:rPr lang="es-CL" b="1" i="1" dirty="0" smtClean="0"/>
              <a:t>caracterizar personajes</a:t>
            </a:r>
            <a:r>
              <a:rPr lang="es-CL" dirty="0" smtClean="0"/>
              <a:t>».</a:t>
            </a: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3650343"/>
            <a:ext cx="1257672" cy="12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312368"/>
          </a:xfrm>
        </p:spPr>
        <p:txBody>
          <a:bodyPr>
            <a:noAutofit/>
          </a:bodyPr>
          <a:lstStyle/>
          <a:p>
            <a:pPr lvl="0" algn="l"/>
            <a:r>
              <a:rPr lang="es-CL" sz="2000" b="1" dirty="0" smtClean="0">
                <a:latin typeface="Arial Narrow" pitchFamily="34" charset="0"/>
              </a:rPr>
              <a:t>                                                        OA 5</a:t>
            </a:r>
            <a:r>
              <a:rPr lang="es-CL" sz="2000" dirty="0" smtClean="0">
                <a:latin typeface="Arial Narrow" pitchFamily="34" charset="0"/>
              </a:rPr>
              <a:t/>
            </a:r>
            <a:br>
              <a:rPr lang="es-CL" sz="2000" dirty="0" smtClean="0">
                <a:latin typeface="Arial Narrow" pitchFamily="34" charset="0"/>
              </a:rPr>
            </a:br>
            <a:r>
              <a:rPr lang="es-ES" sz="2000" dirty="0">
                <a:latin typeface="Arial Narrow" pitchFamily="34" charset="0"/>
              </a:rPr>
              <a:t>Demostrar comprensión de las narraciones leídas: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 smtClean="0">
                <a:latin typeface="Arial Narrow" pitchFamily="34" charset="0"/>
              </a:rPr>
              <a:t>* </a:t>
            </a:r>
            <a:r>
              <a:rPr lang="es-ES" sz="2000" dirty="0" smtClean="0">
                <a:latin typeface="Arial Narrow" pitchFamily="34" charset="0"/>
              </a:rPr>
              <a:t>extrayendo </a:t>
            </a:r>
            <a:r>
              <a:rPr lang="es-ES" sz="2000" dirty="0">
                <a:latin typeface="Arial Narrow" pitchFamily="34" charset="0"/>
              </a:rPr>
              <a:t>información explícita e implícita.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 smtClean="0">
                <a:latin typeface="Arial Narrow" pitchFamily="34" charset="0"/>
              </a:rPr>
              <a:t>* </a:t>
            </a:r>
            <a:r>
              <a:rPr lang="es-ES" sz="2000" dirty="0" smtClean="0">
                <a:latin typeface="Arial Narrow" pitchFamily="34" charset="0"/>
              </a:rPr>
              <a:t>reconstruyendo </a:t>
            </a:r>
            <a:r>
              <a:rPr lang="es-ES" sz="2000" dirty="0">
                <a:latin typeface="Arial Narrow" pitchFamily="34" charset="0"/>
              </a:rPr>
              <a:t>la secuencia de las acciones en la historia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 smtClean="0">
                <a:latin typeface="Arial Narrow" pitchFamily="34" charset="0"/>
              </a:rPr>
              <a:t>* </a:t>
            </a:r>
            <a:r>
              <a:rPr lang="es-ES" sz="2000" dirty="0" smtClean="0">
                <a:latin typeface="Arial Narrow" pitchFamily="34" charset="0"/>
              </a:rPr>
              <a:t>identificando </a:t>
            </a:r>
            <a:r>
              <a:rPr lang="es-ES" sz="2000" dirty="0">
                <a:latin typeface="Arial Narrow" pitchFamily="34" charset="0"/>
              </a:rPr>
              <a:t>y describiendo las características físicas y sentimientos de los distintos personajes.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 smtClean="0">
                <a:latin typeface="Arial Narrow" pitchFamily="34" charset="0"/>
              </a:rPr>
              <a:t>* </a:t>
            </a:r>
            <a:r>
              <a:rPr lang="es-ES" sz="2000" dirty="0" smtClean="0">
                <a:latin typeface="Arial Narrow" pitchFamily="34" charset="0"/>
              </a:rPr>
              <a:t>recreando</a:t>
            </a:r>
            <a:r>
              <a:rPr lang="es-ES" sz="2000" dirty="0">
                <a:latin typeface="Arial Narrow" pitchFamily="34" charset="0"/>
              </a:rPr>
              <a:t>, a través de distintas expresiones (dibujos, modelos tridimensionales u otras), el ambiente en el que ocurre la acción.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 smtClean="0">
                <a:latin typeface="Arial Narrow" pitchFamily="34" charset="0"/>
              </a:rPr>
              <a:t>* </a:t>
            </a:r>
            <a:r>
              <a:rPr lang="es-ES" sz="2000" dirty="0" smtClean="0">
                <a:latin typeface="Arial Narrow" pitchFamily="34" charset="0"/>
              </a:rPr>
              <a:t>estableciendo </a:t>
            </a:r>
            <a:r>
              <a:rPr lang="es-ES" sz="2000" dirty="0">
                <a:latin typeface="Arial Narrow" pitchFamily="34" charset="0"/>
              </a:rPr>
              <a:t>relaciones entre el texto y sus propias experiencias. 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r>
              <a:rPr lang="es-CL" sz="2000" dirty="0" smtClean="0">
                <a:latin typeface="Arial Narrow" pitchFamily="34" charset="0"/>
              </a:rPr>
              <a:t>* </a:t>
            </a:r>
            <a:r>
              <a:rPr lang="es-ES" sz="2000" dirty="0" smtClean="0">
                <a:latin typeface="Arial Narrow" pitchFamily="34" charset="0"/>
              </a:rPr>
              <a:t>emitiendo </a:t>
            </a:r>
            <a:r>
              <a:rPr lang="es-ES" sz="2000" dirty="0">
                <a:latin typeface="Arial Narrow" pitchFamily="34" charset="0"/>
              </a:rPr>
              <a:t>una opinión sobre un aspecto de la </a:t>
            </a:r>
            <a:r>
              <a:rPr lang="es-ES" sz="2000" dirty="0" smtClean="0">
                <a:latin typeface="Arial Narrow" pitchFamily="34" charset="0"/>
              </a:rPr>
              <a:t>lectura</a:t>
            </a:r>
            <a:r>
              <a:rPr lang="es-ES" sz="2000" b="1" dirty="0" smtClean="0">
                <a:latin typeface="Arial Narrow" pitchFamily="34" charset="0"/>
              </a:rPr>
              <a:t>.</a:t>
            </a:r>
            <a:r>
              <a:rPr lang="es-CL" sz="2000" dirty="0">
                <a:latin typeface="Arial Narrow" pitchFamily="34" charset="0"/>
              </a:rPr>
              <a:t/>
            </a:r>
            <a:br>
              <a:rPr lang="es-CL" sz="2000" dirty="0">
                <a:latin typeface="Arial Narrow" pitchFamily="34" charset="0"/>
              </a:rPr>
            </a:br>
            <a:endParaRPr lang="es-CL" sz="2000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000" dirty="0" smtClean="0"/>
              <a:t>Indicador</a:t>
            </a:r>
          </a:p>
          <a:p>
            <a:pPr lvl="0">
              <a:buFont typeface="Wingdings" pitchFamily="2" charset="2"/>
              <a:buChar char="v"/>
            </a:pPr>
            <a:r>
              <a:rPr lang="es-MX" sz="2000" dirty="0">
                <a:latin typeface="Arial Narrow" pitchFamily="34" charset="0"/>
              </a:rPr>
              <a:t>Responder preguntas que hacen referencia a la información del texto escuchado o leído, a nivel explícito e implícito.</a:t>
            </a:r>
            <a:endParaRPr lang="es-CL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CL" sz="2000" dirty="0">
                <a:latin typeface="Arial Narrow" pitchFamily="34" charset="0"/>
              </a:rPr>
              <a:t>Caracteriza a los personajes mediante representaciones, dibujos, recortes, etc.</a:t>
            </a:r>
          </a:p>
          <a:p>
            <a:endParaRPr lang="es-CL" sz="2400" dirty="0">
              <a:latin typeface="Arial Narrow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Propósito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Comprender y producir textos para caracterizar personajes.</a:t>
            </a: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904" y="3573016"/>
            <a:ext cx="1041648" cy="1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Historieta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Es </a:t>
            </a:r>
            <a:r>
              <a:rPr lang="es-CL" dirty="0"/>
              <a:t>una secuencia o serie de dibujos que cuentan una </a:t>
            </a:r>
            <a:r>
              <a:rPr lang="es-CL" b="1" dirty="0"/>
              <a:t>historia</a:t>
            </a:r>
            <a:r>
              <a:rPr lang="es-CL" dirty="0"/>
              <a:t> narrativa</a:t>
            </a:r>
            <a:r>
              <a:rPr lang="es-CL" dirty="0" smtClean="0"/>
              <a:t>; usando dibujos solos o combinados con palabras.</a:t>
            </a:r>
          </a:p>
          <a:p>
            <a:pPr marL="0" indent="0">
              <a:buNone/>
            </a:pPr>
            <a:r>
              <a:rPr lang="es-CL" dirty="0" smtClean="0"/>
              <a:t>Cada </a:t>
            </a:r>
            <a:r>
              <a:rPr lang="es-CL" dirty="0"/>
              <a:t>momento está representado por una viñeta y lo que los personajes piensan o dicen está escrito en globos. 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Además </a:t>
            </a:r>
            <a:r>
              <a:rPr lang="es-CL" dirty="0"/>
              <a:t>pueden incluir recuadros que sintetizan información o unen las </a:t>
            </a:r>
            <a:r>
              <a:rPr lang="es-CL" dirty="0" smtClean="0"/>
              <a:t>viñetas.</a:t>
            </a: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4046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7063" r="26597" b="21428"/>
          <a:stretch/>
        </p:blipFill>
        <p:spPr bwMode="auto">
          <a:xfrm>
            <a:off x="153527" y="494673"/>
            <a:ext cx="8784976" cy="596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295894" y="425122"/>
            <a:ext cx="72008" cy="284382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5652120" y="441160"/>
            <a:ext cx="72008" cy="284382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295894" y="425122"/>
            <a:ext cx="235622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367902" y="3268945"/>
            <a:ext cx="235622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5652120" y="188640"/>
            <a:ext cx="792088" cy="252521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300192" y="700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viñeta</a:t>
            </a:r>
            <a:endParaRPr lang="es-CL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11 Triángulo isósceles"/>
          <p:cNvSpPr/>
          <p:nvPr/>
        </p:nvSpPr>
        <p:spPr>
          <a:xfrm>
            <a:off x="179512" y="1556792"/>
            <a:ext cx="2016224" cy="1712153"/>
          </a:xfrm>
          <a:prstGeom prst="triangle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Triángulo isósceles"/>
          <p:cNvSpPr/>
          <p:nvPr/>
        </p:nvSpPr>
        <p:spPr>
          <a:xfrm>
            <a:off x="1691680" y="1863071"/>
            <a:ext cx="1440160" cy="1405874"/>
          </a:xfrm>
          <a:prstGeom prst="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23528" y="314900"/>
            <a:ext cx="432048" cy="181795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53952" y="143420"/>
            <a:ext cx="169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7030A0"/>
                </a:solidFill>
                <a:latin typeface="Arial Black" pitchFamily="34" charset="0"/>
              </a:rPr>
              <a:t>dibujo</a:t>
            </a:r>
            <a:endParaRPr lang="es-CL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048164" y="3284983"/>
            <a:ext cx="2268252" cy="144016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5148064" y="3717032"/>
            <a:ext cx="900100" cy="7200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491880" y="357301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  <a:latin typeface="Arial Black" pitchFamily="34" charset="0"/>
              </a:rPr>
              <a:t>   </a:t>
            </a:r>
            <a:r>
              <a:rPr lang="es-CL" sz="3200" dirty="0" smtClean="0">
                <a:solidFill>
                  <a:srgbClr val="FFFF00"/>
                </a:solidFill>
                <a:latin typeface="Arial Black" pitchFamily="34" charset="0"/>
              </a:rPr>
              <a:t>globo</a:t>
            </a:r>
            <a:endParaRPr lang="es-CL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9732" y="5685834"/>
            <a:ext cx="1172166" cy="11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Viñeta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729509"/>
              </p:ext>
            </p:extLst>
          </p:nvPr>
        </p:nvGraphicFramePr>
        <p:xfrm>
          <a:off x="457200" y="1600200"/>
          <a:ext cx="822960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97171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 smtClean="0">
                <a:latin typeface="Arial Narrow" pitchFamily="34" charset="0"/>
              </a:rPr>
              <a:t>Es </a:t>
            </a:r>
            <a:r>
              <a:rPr lang="es-CL" sz="2800" dirty="0">
                <a:latin typeface="Arial Narrow" pitchFamily="34" charset="0"/>
              </a:rPr>
              <a:t>un recuadro delimitado por líneas que representa un instante de la </a:t>
            </a:r>
            <a:r>
              <a:rPr lang="es-CL" sz="2800" dirty="0" smtClean="0">
                <a:latin typeface="Arial Narrow" pitchFamily="34" charset="0"/>
              </a:rPr>
              <a:t>historia.</a:t>
            </a:r>
            <a:endParaRPr lang="es-CL" sz="2800" dirty="0">
              <a:latin typeface="Arial Narrow" pitchFamily="34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332656"/>
            <a:ext cx="1041648" cy="1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atin typeface="Arial Narrow" pitchFamily="34" charset="0"/>
              </a:rPr>
              <a:t>Dibujos</a:t>
            </a:r>
            <a:br>
              <a:rPr lang="es-CL" dirty="0" smtClean="0">
                <a:latin typeface="Arial Narrow" pitchFamily="34" charset="0"/>
              </a:rPr>
            </a:br>
            <a:endParaRPr lang="es-CL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Es </a:t>
            </a:r>
            <a:r>
              <a:rPr lang="es-CL" dirty="0"/>
              <a:t>cada una de las personas o seres ya sean reales o imaginarios que aparecen en </a:t>
            </a:r>
            <a:r>
              <a:rPr lang="es-CL" dirty="0" smtClean="0"/>
              <a:t>la historieta.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9366" r="60176" b="54762"/>
          <a:stretch/>
        </p:blipFill>
        <p:spPr bwMode="auto">
          <a:xfrm>
            <a:off x="2771800" y="3645024"/>
            <a:ext cx="3672408" cy="235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256" y="47667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latin typeface="Arial Narrow" pitchFamily="34" charset="0"/>
              </a:rPr>
              <a:t>Señala </a:t>
            </a:r>
            <a:r>
              <a:rPr lang="es-CL" dirty="0">
                <a:latin typeface="Arial Narrow" pitchFamily="34" charset="0"/>
              </a:rPr>
              <a:t>al personaje que está pensando o </a:t>
            </a:r>
            <a:r>
              <a:rPr lang="es-CL" dirty="0" smtClean="0">
                <a:latin typeface="Arial Narrow" pitchFamily="34" charset="0"/>
              </a:rPr>
              <a:t>hablando.</a:t>
            </a:r>
            <a:endParaRPr lang="es-CL" dirty="0"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5" t="16950" r="58092" b="63163"/>
          <a:stretch/>
        </p:blipFill>
        <p:spPr bwMode="auto">
          <a:xfrm>
            <a:off x="2206460" y="2836644"/>
            <a:ext cx="3551204" cy="253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260648"/>
            <a:ext cx="1179620" cy="11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CENTECA - La historieta (con actividad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5120"/>
            <a:ext cx="8626196" cy="43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522920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142</Words>
  <Application>Microsoft Office PowerPoint</Application>
  <PresentationFormat>Presentación en pantalla (4:3)</PresentationFormat>
  <Paragraphs>32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               Centro Educacional San Carlos de Aragón                 Lenguaje y Comunicación                  Profesora Ester Mera Illanes                  2° Básicos </vt:lpstr>
      <vt:lpstr>                                                        OA 5 Demostrar comprensión de las narraciones leídas: * extrayendo información explícita e implícita. * reconstruyendo la secuencia de las acciones en la historia * identificando y describiendo las características físicas y sentimientos de los distintos personajes. * recreando, a través de distintas expresiones (dibujos, modelos tridimensionales u otras), el ambiente en el que ocurre la acción. * estableciendo relaciones entre el texto y sus propias experiencias.  * emitiendo una opinión sobre un aspecto de la lectura. </vt:lpstr>
      <vt:lpstr>Propósito de la clase</vt:lpstr>
      <vt:lpstr>Historieta</vt:lpstr>
      <vt:lpstr>Presentación de PowerPoint</vt:lpstr>
      <vt:lpstr>Viñeta</vt:lpstr>
      <vt:lpstr>Dibujos </vt:lpstr>
      <vt:lpstr>Globo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samsung</dc:creator>
  <cp:lastModifiedBy>samsung</cp:lastModifiedBy>
  <cp:revision>26</cp:revision>
  <dcterms:created xsi:type="dcterms:W3CDTF">2020-05-12T02:21:31Z</dcterms:created>
  <dcterms:modified xsi:type="dcterms:W3CDTF">2020-05-20T15:15:58Z</dcterms:modified>
</cp:coreProperties>
</file>