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7" r:id="rId2"/>
    <p:sldId id="257" r:id="rId3"/>
    <p:sldId id="334" r:id="rId4"/>
    <p:sldId id="286" r:id="rId5"/>
    <p:sldId id="326" r:id="rId6"/>
    <p:sldId id="267" r:id="rId7"/>
    <p:sldId id="287" r:id="rId8"/>
    <p:sldId id="329" r:id="rId9"/>
    <p:sldId id="330" r:id="rId10"/>
    <p:sldId id="331" r:id="rId11"/>
    <p:sldId id="266" r:id="rId12"/>
    <p:sldId id="337" r:id="rId13"/>
    <p:sldId id="335" r:id="rId14"/>
    <p:sldId id="332" r:id="rId15"/>
    <p:sldId id="333" r:id="rId16"/>
    <p:sldId id="258" r:id="rId17"/>
    <p:sldId id="338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lar barros" initials="pb" lastIdx="1" clrIdx="0">
    <p:extLst>
      <p:ext uri="{19B8F6BF-5375-455C-9EA6-DF929625EA0E}">
        <p15:presenceInfo xmlns:p15="http://schemas.microsoft.com/office/powerpoint/2012/main" userId="c7499d6d5b238f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 varScale="1">
        <p:scale>
          <a:sx n="78" d="100"/>
          <a:sy n="78" d="100"/>
        </p:scale>
        <p:origin x="11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93655-0914-43A9-892C-88916826AA28}" type="datetimeFigureOut">
              <a:rPr lang="es-CL" smtClean="0"/>
              <a:pPr/>
              <a:t>30-04-2020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5766-0256-4FE9-8FBB-8588B2ECFB1E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5734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15766-0256-4FE9-8FBB-8588B2ECFB1E}" type="slidenum">
              <a:rPr lang="es-CL" smtClean="0"/>
              <a:pPr/>
              <a:t>11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30/04/2020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rgbClr val="E4F3F6"/>
            </a:gs>
            <a:gs pos="7087">
              <a:schemeClr val="accent5">
                <a:lumMod val="20000"/>
                <a:lumOff val="80000"/>
              </a:schemeClr>
            </a:gs>
            <a:gs pos="0">
              <a:schemeClr val="accent5">
                <a:lumMod val="0"/>
                <a:lumOff val="100000"/>
              </a:schemeClr>
            </a:gs>
            <a:gs pos="1000">
              <a:srgbClr val="D9EEF3"/>
            </a:gs>
            <a:gs pos="42000">
              <a:schemeClr val="accent5">
                <a:lumMod val="0"/>
                <a:lumOff val="100000"/>
              </a:schemeClr>
            </a:gs>
            <a:gs pos="79000">
              <a:schemeClr val="accent5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6817" y="3573016"/>
            <a:ext cx="376718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endParaRPr lang="es-CL">
              <a:latin typeface="Calibri" pitchFamily="34" charset="0"/>
            </a:endParaRPr>
          </a:p>
        </p:txBody>
      </p:sp>
      <p:sp>
        <p:nvSpPr>
          <p:cNvPr id="5126" name="9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34672" cy="1470025"/>
          </a:xfrm>
        </p:spPr>
        <p:txBody>
          <a:bodyPr/>
          <a:lstStyle/>
          <a:p>
            <a:pPr eaLnBrk="1" hangingPunct="1"/>
            <a:r>
              <a:rPr lang="es-ES" dirty="0"/>
              <a:t>Textos Literarios Narrativos Clase 1</a:t>
            </a:r>
            <a:endParaRPr lang="es-CL" dirty="0"/>
          </a:p>
        </p:txBody>
      </p:sp>
      <p:sp>
        <p:nvSpPr>
          <p:cNvPr id="11" name="10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b="1" dirty="0">
                <a:solidFill>
                  <a:schemeClr val="tx1"/>
                </a:solidFill>
              </a:rPr>
              <a:t>Sextos Básicos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5855" y="5361919"/>
            <a:ext cx="595745" cy="609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19E0F2-2B53-4C27-8219-440379D78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442538"/>
            <a:ext cx="654572" cy="60082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079E0AE-922F-486C-AD30-A01B10FACF5C}"/>
              </a:ext>
            </a:extLst>
          </p:cNvPr>
          <p:cNvSpPr/>
          <p:nvPr/>
        </p:nvSpPr>
        <p:spPr>
          <a:xfrm>
            <a:off x="1835696" y="442393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Depto. Lenguaje y Comunicación.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0323" y="0"/>
            <a:ext cx="470367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E5FBF1F-7275-4E17-8C95-C35915B7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78" y="337448"/>
            <a:ext cx="3602727" cy="13116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dirty="0">
                <a:solidFill>
                  <a:srgbClr val="000000"/>
                </a:solidFill>
              </a:rPr>
              <a:t>El tiempo del relato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6A68E4-DEC1-4AC9-B225-7918B07E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649112"/>
            <a:ext cx="4464496" cy="45881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L" sz="2200" dirty="0">
                <a:solidFill>
                  <a:srgbClr val="000000"/>
                </a:solidFill>
              </a:rPr>
              <a:t>En una narración, el tiempo adquiere un valor diferente, según sea un tiempo real, imaginario, determinado o indeterminado.</a:t>
            </a:r>
          </a:p>
          <a:p>
            <a:pPr fontAlgn="t">
              <a:lnSpc>
                <a:spcPct val="90000"/>
              </a:lnSpc>
            </a:pPr>
            <a:r>
              <a:rPr lang="es-CL" sz="2200" b="1" dirty="0">
                <a:solidFill>
                  <a:srgbClr val="000000"/>
                </a:solidFill>
              </a:rPr>
              <a:t>Tiempo real</a:t>
            </a:r>
            <a:endParaRPr lang="es-CL" sz="2200" dirty="0">
              <a:solidFill>
                <a:srgbClr val="000000"/>
              </a:solidFill>
            </a:endParaRPr>
          </a:p>
          <a:p>
            <a:pPr fontAlgn="t">
              <a:lnSpc>
                <a:spcPct val="90000"/>
              </a:lnSpc>
            </a:pPr>
            <a:r>
              <a:rPr lang="es-CL" sz="2200" dirty="0">
                <a:solidFill>
                  <a:srgbClr val="000000"/>
                </a:solidFill>
              </a:rPr>
              <a:t>Tiempo cronológico (va transcurriendo en orden, sin alteraciones de tiempo).</a:t>
            </a:r>
          </a:p>
          <a:p>
            <a:pPr fontAlgn="t">
              <a:lnSpc>
                <a:spcPct val="90000"/>
              </a:lnSpc>
            </a:pPr>
            <a:r>
              <a:rPr lang="es-CL" sz="2200" b="1" dirty="0">
                <a:solidFill>
                  <a:srgbClr val="000000"/>
                </a:solidFill>
              </a:rPr>
              <a:t>Tiempo imaginario</a:t>
            </a:r>
            <a:endParaRPr lang="es-CL" sz="2200" dirty="0">
              <a:solidFill>
                <a:srgbClr val="000000"/>
              </a:solidFill>
            </a:endParaRPr>
          </a:p>
          <a:p>
            <a:pPr fontAlgn="t">
              <a:lnSpc>
                <a:spcPct val="90000"/>
              </a:lnSpc>
            </a:pPr>
            <a:r>
              <a:rPr lang="es-CL" sz="2200" dirty="0">
                <a:solidFill>
                  <a:srgbClr val="000000"/>
                </a:solidFill>
              </a:rPr>
              <a:t>Se produce una ruptura del tiempo cronológico (se vuelve al pasado o incluso se adelantan acontecimientos del futuro).</a:t>
            </a:r>
          </a:p>
          <a:p>
            <a:pPr>
              <a:lnSpc>
                <a:spcPct val="90000"/>
              </a:lnSpc>
            </a:pPr>
            <a:endParaRPr lang="es-CL" sz="1700" dirty="0">
              <a:solidFill>
                <a:srgbClr val="000000"/>
              </a:solidFill>
            </a:endParaRPr>
          </a:p>
        </p:txBody>
      </p:sp>
      <p:sp>
        <p:nvSpPr>
          <p:cNvPr id="8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35436" y="590635"/>
            <a:ext cx="4108564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Dibujos animados empresario mano antiguo reloj de arena. concepto ...">
            <a:extLst>
              <a:ext uri="{FF2B5EF4-FFF2-40B4-BE49-F238E27FC236}">
                <a16:creationId xmlns:a16="http://schemas.microsoft.com/office/drawing/2014/main" id="{750E8C74-8EFC-49AD-BF50-F55F02A8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9" r="12790" b="1"/>
          <a:stretch/>
        </p:blipFill>
        <p:spPr bwMode="auto">
          <a:xfrm>
            <a:off x="5169988" y="770037"/>
            <a:ext cx="3974012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078" y="5948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4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s-CL" b="1" dirty="0"/>
              <a:t>Secuencia Narrativa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CL" dirty="0"/>
              <a:t>Orden de acontecimientos en un relato: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7544" y="2636912"/>
            <a:ext cx="187220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Situación inicial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327902" y="2650767"/>
            <a:ext cx="187220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Situación final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450315" y="2664622"/>
            <a:ext cx="187220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Desarrollo</a:t>
            </a:r>
          </a:p>
        </p:txBody>
      </p:sp>
      <p:sp>
        <p:nvSpPr>
          <p:cNvPr id="8" name="7 Elipse"/>
          <p:cNvSpPr/>
          <p:nvPr/>
        </p:nvSpPr>
        <p:spPr>
          <a:xfrm>
            <a:off x="220886" y="3356992"/>
            <a:ext cx="2478905" cy="86409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Planteamiento o inicio</a:t>
            </a:r>
          </a:p>
        </p:txBody>
      </p:sp>
      <p:sp>
        <p:nvSpPr>
          <p:cNvPr id="9" name="8 Elipse"/>
          <p:cNvSpPr/>
          <p:nvPr/>
        </p:nvSpPr>
        <p:spPr>
          <a:xfrm>
            <a:off x="6399910" y="3401290"/>
            <a:ext cx="1800200" cy="86409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Desenlace</a:t>
            </a:r>
          </a:p>
        </p:txBody>
      </p:sp>
      <p:sp>
        <p:nvSpPr>
          <p:cNvPr id="10" name="9 Elipse"/>
          <p:cNvSpPr/>
          <p:nvPr/>
        </p:nvSpPr>
        <p:spPr>
          <a:xfrm>
            <a:off x="3464170" y="3384702"/>
            <a:ext cx="1800200" cy="86409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Nudo</a:t>
            </a:r>
          </a:p>
        </p:txBody>
      </p:sp>
      <p:sp>
        <p:nvSpPr>
          <p:cNvPr id="11" name="10 Flecha derecha"/>
          <p:cNvSpPr/>
          <p:nvPr/>
        </p:nvSpPr>
        <p:spPr>
          <a:xfrm>
            <a:off x="2555776" y="270892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Flecha derecha"/>
          <p:cNvSpPr/>
          <p:nvPr/>
        </p:nvSpPr>
        <p:spPr>
          <a:xfrm>
            <a:off x="5436096" y="2780928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CuadroTexto"/>
          <p:cNvSpPr txBox="1"/>
          <p:nvPr/>
        </p:nvSpPr>
        <p:spPr>
          <a:xfrm>
            <a:off x="467544" y="4365104"/>
            <a:ext cx="18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Se introduce a los personajes.</a:t>
            </a:r>
          </a:p>
          <a:p>
            <a:pPr algn="just"/>
            <a:r>
              <a:rPr lang="es-CL" dirty="0"/>
              <a:t>Dónde ocurre la historia.</a:t>
            </a:r>
          </a:p>
          <a:p>
            <a:pPr algn="just"/>
            <a:r>
              <a:rPr lang="es-CL" dirty="0"/>
              <a:t>A quién.</a:t>
            </a:r>
          </a:p>
          <a:p>
            <a:pPr algn="just"/>
            <a:r>
              <a:rPr lang="es-CL" dirty="0"/>
              <a:t>Cuándo está ocurriendo.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440051" y="4365104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latin typeface="+mj-lt"/>
                <a:ea typeface="Arial"/>
                <a:cs typeface="Arial"/>
                <a:sym typeface="Arial"/>
              </a:rPr>
              <a:t> El protagonista busca conseguir su objetivo y sufre diferentes problemas por ello. </a:t>
            </a:r>
          </a:p>
          <a:p>
            <a:r>
              <a:rPr lang="es-CL" dirty="0">
                <a:latin typeface="+mj-lt"/>
                <a:ea typeface="Arial"/>
                <a:cs typeface="Arial"/>
                <a:sym typeface="Arial"/>
              </a:rPr>
              <a:t>El m</a:t>
            </a:r>
            <a:r>
              <a:rPr lang="es-CL" dirty="0">
                <a:latin typeface="+mj-lt"/>
              </a:rPr>
              <a:t>omento de mayor tensión se denomina </a:t>
            </a:r>
            <a:r>
              <a:rPr lang="es-CL" b="1" dirty="0">
                <a:latin typeface="+mj-lt"/>
              </a:rPr>
              <a:t>clímax.</a:t>
            </a:r>
            <a:r>
              <a:rPr lang="es-CL" b="1" dirty="0">
                <a:latin typeface="+mj-lt"/>
                <a:ea typeface="Arial"/>
                <a:cs typeface="Arial"/>
                <a:sym typeface="Arial"/>
              </a:rPr>
              <a:t> </a:t>
            </a:r>
          </a:p>
          <a:p>
            <a:pPr algn="just"/>
            <a:endParaRPr lang="es-CL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327902" y="4221088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El problema se resuelve , ya sea de manera positiva o negativa para el protagonista. Al no existir conflicto, el relato termina.</a:t>
            </a:r>
          </a:p>
          <a:p>
            <a:endParaRPr lang="es-CL" dirty="0"/>
          </a:p>
        </p:txBody>
      </p:sp>
      <p:pic>
        <p:nvPicPr>
          <p:cNvPr id="21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255327"/>
            <a:ext cx="9001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1084747"/>
            <a:ext cx="9141714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9143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99EA31-2B9A-4000-9D36-D5B594C8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43" y="2076450"/>
            <a:ext cx="8013114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 invito a conocer más de la vida del autor del Libro de la selva.</a:t>
            </a:r>
          </a:p>
        </p:txBody>
      </p:sp>
    </p:spTree>
    <p:extLst>
      <p:ext uri="{BB962C8B-B14F-4D97-AF65-F5344CB8AC3E}">
        <p14:creationId xmlns:p14="http://schemas.microsoft.com/office/powerpoint/2010/main" val="87298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F082F-7C38-4E61-8A99-C624489A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b="1" dirty="0"/>
              <a:t>Aprendiendo del autor de los relatos leídos</a:t>
            </a:r>
            <a:br>
              <a:rPr lang="es-CL" sz="3600" b="1" dirty="0"/>
            </a:br>
            <a:r>
              <a:rPr lang="es-CL" sz="3600" b="1" dirty="0"/>
              <a:t>Rudyard </a:t>
            </a:r>
            <a:r>
              <a:rPr lang="es-CL" sz="3600" b="1" dirty="0" err="1"/>
              <a:t>kipling</a:t>
            </a:r>
            <a:r>
              <a:rPr lang="es-CL" sz="3600" b="1" dirty="0"/>
              <a:t>.</a:t>
            </a:r>
          </a:p>
        </p:txBody>
      </p:sp>
      <p:pic>
        <p:nvPicPr>
          <p:cNvPr id="4" name="La selva de Rudyard Kipling">
            <a:hlinkClick r:id="" action="ppaction://media"/>
            <a:extLst>
              <a:ext uri="{FF2B5EF4-FFF2-40B4-BE49-F238E27FC236}">
                <a16:creationId xmlns:a16="http://schemas.microsoft.com/office/drawing/2014/main" id="{4F56C34F-9B32-40FB-9FD2-D5EC135BE6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0" y="141763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26962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2"/>
            <a:ext cx="8249304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B3F7F3-542D-4422-9361-8108C9AC0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93338"/>
            <a:ext cx="6858000" cy="2059133"/>
          </a:xfrm>
        </p:spPr>
        <p:txBody>
          <a:bodyPr anchor="ctr">
            <a:normAutofit fontScale="90000"/>
          </a:bodyPr>
          <a:lstStyle/>
          <a:p>
            <a:r>
              <a:rPr lang="es-CL" sz="5800" dirty="0"/>
              <a:t>Pongamos en práctica lo aprendido y analicemos la secuencia narrativa del cuento: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EA201A-B0F0-4DA0-94A1-24931003A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44" y="4983065"/>
            <a:ext cx="8067507" cy="651910"/>
          </a:xfrm>
        </p:spPr>
        <p:txBody>
          <a:bodyPr anchor="ctr">
            <a:noAutofit/>
          </a:bodyPr>
          <a:lstStyle/>
          <a:p>
            <a:r>
              <a:rPr lang="es-CL" sz="4000" b="1" dirty="0" err="1">
                <a:solidFill>
                  <a:schemeClr val="tx1"/>
                </a:solidFill>
              </a:rPr>
              <a:t>Rikki</a:t>
            </a:r>
            <a:r>
              <a:rPr lang="es-CL" sz="4000" b="1" dirty="0">
                <a:solidFill>
                  <a:schemeClr val="tx1"/>
                </a:solidFill>
              </a:rPr>
              <a:t> </a:t>
            </a:r>
            <a:r>
              <a:rPr lang="es-CL" sz="4000" b="1" dirty="0" err="1">
                <a:solidFill>
                  <a:schemeClr val="tx1"/>
                </a:solidFill>
              </a:rPr>
              <a:t>tiki</a:t>
            </a:r>
            <a:r>
              <a:rPr lang="es-CL" sz="4000" b="1" dirty="0">
                <a:solidFill>
                  <a:schemeClr val="tx1"/>
                </a:solidFill>
              </a:rPr>
              <a:t> </a:t>
            </a:r>
            <a:r>
              <a:rPr lang="es-CL" sz="4000" b="1" dirty="0" err="1">
                <a:solidFill>
                  <a:schemeClr val="tx1"/>
                </a:solidFill>
              </a:rPr>
              <a:t>tavi</a:t>
            </a:r>
            <a:endParaRPr lang="es-CL" sz="4000" b="1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54708"/>
            <a:ext cx="8250174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502" y="578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5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E8A50D3-07F7-4539-A6C0-55DF7CE3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" y="828684"/>
            <a:ext cx="9144000" cy="543970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BE0FB2-B12B-4007-95A9-83592B99E3B0}"/>
              </a:ext>
            </a:extLst>
          </p:cNvPr>
          <p:cNvSpPr txBox="1"/>
          <p:nvPr/>
        </p:nvSpPr>
        <p:spPr>
          <a:xfrm>
            <a:off x="0" y="890239"/>
            <a:ext cx="3059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>
                <a:solidFill>
                  <a:schemeClr val="bg1"/>
                </a:solidFill>
              </a:rPr>
              <a:t>     </a:t>
            </a:r>
            <a:r>
              <a:rPr lang="es-CL" sz="2200" b="1">
                <a:solidFill>
                  <a:schemeClr val="bg1"/>
                </a:solidFill>
              </a:rPr>
              <a:t>Presentación o Inicio</a:t>
            </a:r>
            <a:endParaRPr lang="es-CL" sz="22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EF46AD-7A28-46B1-A6BA-D35FA12DF123}"/>
              </a:ext>
            </a:extLst>
          </p:cNvPr>
          <p:cNvSpPr txBox="1"/>
          <p:nvPr/>
        </p:nvSpPr>
        <p:spPr>
          <a:xfrm flipH="1">
            <a:off x="3419872" y="103070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/>
              <a:t>D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8E1310-BA54-4C50-88C0-8BFFB365F121}"/>
              </a:ext>
            </a:extLst>
          </p:cNvPr>
          <p:cNvSpPr txBox="1"/>
          <p:nvPr/>
        </p:nvSpPr>
        <p:spPr>
          <a:xfrm>
            <a:off x="3059832" y="828684"/>
            <a:ext cx="3024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200" b="1">
                <a:solidFill>
                  <a:schemeClr val="bg1"/>
                </a:solidFill>
              </a:rPr>
              <a:t>Desarrollo del conflicto</a:t>
            </a:r>
            <a:endParaRPr lang="es-CL" sz="2200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407C89-9A8A-41D9-8F03-597742D3BFFF}"/>
              </a:ext>
            </a:extLst>
          </p:cNvPr>
          <p:cNvSpPr txBox="1"/>
          <p:nvPr/>
        </p:nvSpPr>
        <p:spPr>
          <a:xfrm>
            <a:off x="6147553" y="846519"/>
            <a:ext cx="3024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200" b="1">
                <a:solidFill>
                  <a:schemeClr val="bg1"/>
                </a:solidFill>
              </a:rPr>
              <a:t>Desarrollo del conflicto</a:t>
            </a:r>
            <a:endParaRPr lang="es-CL" sz="2200" b="1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98FD36-57C3-4FFC-BA0E-91E151372A5C}"/>
              </a:ext>
            </a:extLst>
          </p:cNvPr>
          <p:cNvSpPr txBox="1"/>
          <p:nvPr/>
        </p:nvSpPr>
        <p:spPr>
          <a:xfrm>
            <a:off x="-108520" y="70338"/>
            <a:ext cx="8829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0070C0"/>
                </a:solidFill>
              </a:rPr>
              <a:t>            Secuencia  de acontecimientos </a:t>
            </a:r>
          </a:p>
        </p:txBody>
      </p:sp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411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63AA211-FBAF-4FA3-8EC3-EB02B3506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7" y="764704"/>
            <a:ext cx="895208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ros | Felicitaciones por logros, Imagenes de felic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8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2170" y="856180"/>
            <a:ext cx="3420438" cy="1128068"/>
          </a:xfrm>
        </p:spPr>
        <p:txBody>
          <a:bodyPr anchor="ctr">
            <a:normAutofit fontScale="90000"/>
          </a:bodyPr>
          <a:lstStyle/>
          <a:p>
            <a:r>
              <a:rPr lang="es-CL" sz="3500" b="1" dirty="0"/>
              <a:t>Textos literarios narrativos Clase 1</a:t>
            </a:r>
            <a:endParaRPr lang="es-CL" sz="35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3039" y="1984249"/>
            <a:ext cx="3821317" cy="4325842"/>
          </a:xfrm>
        </p:spPr>
        <p:txBody>
          <a:bodyPr anchor="ctr">
            <a:normAutofit/>
          </a:bodyPr>
          <a:lstStyle/>
          <a:p>
            <a:pPr lvl="0"/>
            <a:r>
              <a:rPr lang="es-CL" sz="2000" b="1" dirty="0"/>
              <a:t>Objetivo</a:t>
            </a:r>
            <a:r>
              <a:rPr lang="es-CL" sz="2000" dirty="0"/>
              <a:t>: Recordar y analizar las características de los textos narrativos.</a:t>
            </a:r>
          </a:p>
          <a:p>
            <a:pPr lvl="0"/>
            <a:r>
              <a:rPr lang="es-CL" sz="2000" dirty="0"/>
              <a:t>Género Narrativo.</a:t>
            </a:r>
          </a:p>
          <a:p>
            <a:pPr lvl="0"/>
            <a:r>
              <a:rPr lang="es-CL" sz="2000" dirty="0"/>
              <a:t>Elementos del mundo narrado.</a:t>
            </a:r>
          </a:p>
          <a:p>
            <a:pPr lvl="0"/>
            <a:r>
              <a:rPr lang="es-CL" sz="2000" dirty="0"/>
              <a:t>Secuencia Narrativa.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6" cstate="print"/>
          <a:srcRect l="16569" r="12769" b="3"/>
          <a:stretch/>
        </p:blipFill>
        <p:spPr bwMode="auto">
          <a:xfrm>
            <a:off x="4483341" y="799352"/>
            <a:ext cx="4069057" cy="5259296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993" y="57196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rgbClr val="00B0F0"/>
            </a:gs>
            <a:gs pos="7087">
              <a:schemeClr val="accent5">
                <a:lumMod val="20000"/>
                <a:lumOff val="80000"/>
              </a:schemeClr>
            </a:gs>
            <a:gs pos="0">
              <a:schemeClr val="accent5">
                <a:lumMod val="0"/>
                <a:lumOff val="100000"/>
              </a:schemeClr>
            </a:gs>
            <a:gs pos="1000">
              <a:srgbClr val="D9EEF3"/>
            </a:gs>
            <a:gs pos="42000">
              <a:schemeClr val="accent5">
                <a:lumMod val="0"/>
                <a:lumOff val="100000"/>
              </a:schemeClr>
            </a:gs>
            <a:gs pos="79000">
              <a:schemeClr val="accent5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0"/>
            <a:ext cx="9029700" cy="67413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15816" y="4581128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La voz que expresa sus sentimientos es el hablante lírico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es-CL" sz="3500" dirty="0">
                <a:solidFill>
                  <a:srgbClr val="FFFFFF"/>
                </a:solidFill>
              </a:rPr>
              <a:t>¿Qué es el Género Narrativo?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3488" y="2301261"/>
            <a:ext cx="5633716" cy="4080067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s-CL" sz="2600" dirty="0"/>
              <a:t>El género narrativo se compone de textos orales o escritos que cuentan con la voz de un </a:t>
            </a:r>
            <a:r>
              <a:rPr lang="es-CL" sz="2600" dirty="0">
                <a:solidFill>
                  <a:srgbClr val="FF0000"/>
                </a:solidFill>
              </a:rPr>
              <a:t>narrador</a:t>
            </a:r>
            <a:r>
              <a:rPr lang="es-CL" sz="2600" dirty="0"/>
              <a:t>, quien relata  historias protagonizadas por </a:t>
            </a:r>
            <a:r>
              <a:rPr lang="es-CL" sz="2600" dirty="0">
                <a:solidFill>
                  <a:srgbClr val="FF0000"/>
                </a:solidFill>
              </a:rPr>
              <a:t>personajes</a:t>
            </a:r>
            <a:r>
              <a:rPr lang="es-CL" sz="2600" dirty="0"/>
              <a:t> (o seres personificados) en un </a:t>
            </a:r>
            <a:r>
              <a:rPr lang="es-CL" sz="2600" dirty="0">
                <a:solidFill>
                  <a:srgbClr val="FF0000"/>
                </a:solidFill>
              </a:rPr>
              <a:t>tiempo</a:t>
            </a:r>
            <a:r>
              <a:rPr lang="es-CL" sz="2600" dirty="0"/>
              <a:t> y </a:t>
            </a:r>
            <a:r>
              <a:rPr lang="es-CL" sz="2600" dirty="0">
                <a:solidFill>
                  <a:srgbClr val="FF0000"/>
                </a:solidFill>
              </a:rPr>
              <a:t>espacio</a:t>
            </a:r>
            <a:r>
              <a:rPr lang="es-CL" sz="2600" dirty="0"/>
              <a:t> determinado. </a:t>
            </a:r>
          </a:p>
          <a:p>
            <a:pPr>
              <a:lnSpc>
                <a:spcPct val="90000"/>
              </a:lnSpc>
            </a:pPr>
            <a:r>
              <a:rPr lang="es-CL" sz="2600" dirty="0"/>
              <a:t>La historia aunque sea imaginaria toma características del mundo real.</a:t>
            </a:r>
          </a:p>
          <a:p>
            <a:pPr>
              <a:lnSpc>
                <a:spcPct val="90000"/>
              </a:lnSpc>
            </a:pPr>
            <a:r>
              <a:rPr lang="es-CL" sz="2600" dirty="0"/>
              <a:t>Su propósito es relatar, entretener y enseñar.</a:t>
            </a:r>
          </a:p>
          <a:p>
            <a:pPr>
              <a:lnSpc>
                <a:spcPct val="90000"/>
              </a:lnSpc>
            </a:pPr>
            <a:r>
              <a:rPr lang="es-ES" sz="2600" dirty="0"/>
              <a:t>Estas obras están escritas en prosa (exceptuando la épica).</a:t>
            </a:r>
            <a:endParaRPr lang="es-CL" sz="2600" dirty="0"/>
          </a:p>
          <a:p>
            <a:pPr>
              <a:lnSpc>
                <a:spcPct val="90000"/>
              </a:lnSpc>
            </a:pPr>
            <a:endParaRPr lang="es-CL" sz="2600" dirty="0"/>
          </a:p>
          <a:p>
            <a:pPr marL="0" indent="0">
              <a:lnSpc>
                <a:spcPct val="90000"/>
              </a:lnSpc>
              <a:buNone/>
            </a:pPr>
            <a:endParaRPr lang="es-ES" sz="15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6CCC66B-FB71-45FC-AADF-4AE9DD22C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0459" r="5310" b="2"/>
          <a:stretch/>
        </p:blipFill>
        <p:spPr bwMode="auto">
          <a:xfrm rot="21600000">
            <a:off x="6372200" y="2493348"/>
            <a:ext cx="2464518" cy="3563372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369" y="58958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897">
              <a:srgbClr val="DEF0F5"/>
            </a:gs>
            <a:gs pos="54895">
              <a:srgbClr val="C8E6EE"/>
            </a:gs>
            <a:gs pos="92005">
              <a:srgbClr val="61B6CD"/>
            </a:gs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11157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2DEEF1-43D4-4B75-93C8-75E662FB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780" y="2290956"/>
            <a:ext cx="3733482" cy="1454051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s-CL" dirty="0">
                <a:solidFill>
                  <a:srgbClr val="000000"/>
                </a:solidFill>
              </a:rPr>
              <a:t>Elementos del mundo narrado </a:t>
            </a:r>
          </a:p>
        </p:txBody>
      </p:sp>
      <p:sp>
        <p:nvSpPr>
          <p:cNvPr id="20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375032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19706C4C-ED0C-4431-B229-7B7D1BE2A6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3474" r="14867" b="-3"/>
          <a:stretch/>
        </p:blipFill>
        <p:spPr>
          <a:xfrm>
            <a:off x="0" y="1709457"/>
            <a:ext cx="3628510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Diagrama de flujo: cinta perforada 3">
            <a:extLst>
              <a:ext uri="{FF2B5EF4-FFF2-40B4-BE49-F238E27FC236}">
                <a16:creationId xmlns:a16="http://schemas.microsoft.com/office/drawing/2014/main" id="{EDB4F298-9AFF-4474-B7E9-EED5105718AD}"/>
              </a:ext>
            </a:extLst>
          </p:cNvPr>
          <p:cNvSpPr/>
          <p:nvPr/>
        </p:nvSpPr>
        <p:spPr>
          <a:xfrm rot="1384632">
            <a:off x="3441590" y="2788862"/>
            <a:ext cx="1152128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dirty="0"/>
              <a:t>Espacio</a:t>
            </a:r>
          </a:p>
        </p:txBody>
      </p:sp>
      <p:sp>
        <p:nvSpPr>
          <p:cNvPr id="5" name="Diagrama de flujo: cinta perforada 4">
            <a:extLst>
              <a:ext uri="{FF2B5EF4-FFF2-40B4-BE49-F238E27FC236}">
                <a16:creationId xmlns:a16="http://schemas.microsoft.com/office/drawing/2014/main" id="{516D3C7F-6804-43BF-B2B7-4A8FBDBB4E8C}"/>
              </a:ext>
            </a:extLst>
          </p:cNvPr>
          <p:cNvSpPr/>
          <p:nvPr/>
        </p:nvSpPr>
        <p:spPr>
          <a:xfrm rot="19622882">
            <a:off x="1629856" y="2422195"/>
            <a:ext cx="1538131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dirty="0"/>
              <a:t>Personajes</a:t>
            </a:r>
          </a:p>
        </p:txBody>
      </p:sp>
      <p:sp>
        <p:nvSpPr>
          <p:cNvPr id="6" name="Diagrama de flujo: cinta perforada 5">
            <a:extLst>
              <a:ext uri="{FF2B5EF4-FFF2-40B4-BE49-F238E27FC236}">
                <a16:creationId xmlns:a16="http://schemas.microsoft.com/office/drawing/2014/main" id="{7D20D80B-DEB6-482F-91D3-8D35F6AA55BB}"/>
              </a:ext>
            </a:extLst>
          </p:cNvPr>
          <p:cNvSpPr/>
          <p:nvPr/>
        </p:nvSpPr>
        <p:spPr>
          <a:xfrm rot="20374373">
            <a:off x="2450652" y="968027"/>
            <a:ext cx="1311653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dirty="0"/>
              <a:t>Narrador</a:t>
            </a:r>
          </a:p>
        </p:txBody>
      </p:sp>
      <p:sp>
        <p:nvSpPr>
          <p:cNvPr id="7" name="Diagrama de flujo: cinta perforada 6">
            <a:extLst>
              <a:ext uri="{FF2B5EF4-FFF2-40B4-BE49-F238E27FC236}">
                <a16:creationId xmlns:a16="http://schemas.microsoft.com/office/drawing/2014/main" id="{F0C889AA-0597-40FF-80C3-A27D26F7AE4E}"/>
              </a:ext>
            </a:extLst>
          </p:cNvPr>
          <p:cNvSpPr/>
          <p:nvPr/>
        </p:nvSpPr>
        <p:spPr>
          <a:xfrm rot="1866139">
            <a:off x="279975" y="2536776"/>
            <a:ext cx="1152128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dirty="0"/>
              <a:t>Tiempo</a:t>
            </a:r>
          </a:p>
        </p:txBody>
      </p:sp>
      <p:sp>
        <p:nvSpPr>
          <p:cNvPr id="8" name="Diagrama de flujo: cinta perforada 7">
            <a:extLst>
              <a:ext uri="{FF2B5EF4-FFF2-40B4-BE49-F238E27FC236}">
                <a16:creationId xmlns:a16="http://schemas.microsoft.com/office/drawing/2014/main" id="{75C48941-C869-4118-9A9C-E5F18ED7C458}"/>
              </a:ext>
            </a:extLst>
          </p:cNvPr>
          <p:cNvSpPr/>
          <p:nvPr/>
        </p:nvSpPr>
        <p:spPr>
          <a:xfrm rot="2576920">
            <a:off x="225167" y="1146766"/>
            <a:ext cx="1792028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CL" dirty="0"/>
              <a:t>Acontecimientos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7F87B61-5B3E-4CA8-A99B-F1C0DCC4ED3D}"/>
              </a:ext>
            </a:extLst>
          </p:cNvPr>
          <p:cNvSpPr/>
          <p:nvPr/>
        </p:nvSpPr>
        <p:spPr>
          <a:xfrm>
            <a:off x="1110399" y="4477164"/>
            <a:ext cx="1682365" cy="896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Mundo narrado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715CF301-38E9-49B1-9EEF-EA273C5AB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239" y="588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2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7000">
              <a:schemeClr val="accent5">
                <a:lumMod val="20000"/>
                <a:lumOff val="80000"/>
              </a:schemeClr>
            </a:gs>
            <a:gs pos="92005">
              <a:srgbClr val="61B6CD"/>
            </a:gs>
            <a:gs pos="0">
              <a:schemeClr val="accent5">
                <a:lumMod val="0"/>
                <a:lumOff val="100000"/>
              </a:schemeClr>
            </a:gs>
            <a:gs pos="10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8650" y="345810"/>
            <a:ext cx="3720709" cy="1325563"/>
          </a:xfrm>
        </p:spPr>
        <p:txBody>
          <a:bodyPr>
            <a:normAutofit/>
          </a:bodyPr>
          <a:lstStyle/>
          <a:p>
            <a:r>
              <a:rPr lang="es-CL" b="1" dirty="0"/>
              <a:t> El Autor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628650" y="1825625"/>
            <a:ext cx="4119529" cy="4351338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ES" sz="2500" dirty="0"/>
              <a:t>Debes recordar que el Autor, NO es lo mismo que el narrador.  El autor es la p</a:t>
            </a:r>
            <a:r>
              <a:rPr lang="es-CL" sz="2500" dirty="0" err="1"/>
              <a:t>ersona</a:t>
            </a:r>
            <a:r>
              <a:rPr lang="es-CL" sz="2500" dirty="0"/>
              <a:t> real que se encarga de escribir la historia.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CL" sz="2500" dirty="0"/>
              <a:t>Es quien inventa a los personajes, al narrador, el espacio y tiempo del relato.</a:t>
            </a:r>
            <a:endParaRPr lang="es-ES" sz="25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 l="11123" r="15817"/>
          <a:stretch/>
        </p:blipFill>
        <p:spPr bwMode="auto">
          <a:xfrm>
            <a:off x="5147997" y="3154859"/>
            <a:ext cx="3022934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73" name="Arc 7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3997723" y="-218643"/>
            <a:ext cx="4083433" cy="306257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13847" r="3" b="3"/>
          <a:stretch/>
        </p:blipFill>
        <p:spPr bwMode="auto">
          <a:xfrm>
            <a:off x="472935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FDE05F3-9D41-43EC-970E-7E9BE169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3018" y="580715"/>
            <a:ext cx="1438878" cy="242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608" y="5953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DEF0F5"/>
            </a:gs>
            <a:gs pos="26000">
              <a:schemeClr val="accent5">
                <a:lumMod val="20000"/>
                <a:lumOff val="80000"/>
              </a:schemeClr>
            </a:gs>
            <a:gs pos="100000">
              <a:srgbClr val="61B6CD"/>
            </a:gs>
            <a:gs pos="0">
              <a:schemeClr val="accent5">
                <a:lumMod val="0"/>
                <a:lumOff val="100000"/>
              </a:schemeClr>
            </a:gs>
            <a:gs pos="50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699" cy="1325563"/>
          </a:xfrm>
        </p:spPr>
        <p:txBody>
          <a:bodyPr>
            <a:normAutofit/>
          </a:bodyPr>
          <a:lstStyle/>
          <a:p>
            <a:r>
              <a:rPr lang="es-CL" b="1" dirty="0"/>
              <a:t>Narrador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628650" y="1825625"/>
            <a:ext cx="4045020" cy="4351338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ES" sz="2700" dirty="0"/>
              <a:t>El narrador es el </a:t>
            </a:r>
            <a:r>
              <a:rPr lang="es-CL" sz="2700" dirty="0"/>
              <a:t>ser ficticio,</a:t>
            </a:r>
            <a:r>
              <a:rPr lang="es-ES" sz="2700" dirty="0"/>
              <a:t> que nos contará la historia creada,</a:t>
            </a:r>
            <a:r>
              <a:rPr lang="es-CL" sz="2700" dirty="0"/>
              <a:t> puede o no ser un personaje dentro de la historia </a:t>
            </a:r>
            <a:r>
              <a:rPr lang="es-ES" sz="2700" dirty="0"/>
              <a:t>y su tipo dependerá de las intenciones del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2700" dirty="0"/>
              <a:t> autor.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CL" sz="2800" dirty="0"/>
              <a:t>Es el emisor, es decir, quien se encarga de relatar la historia.</a:t>
            </a:r>
            <a:endParaRPr lang="es-CL" sz="2700" dirty="0"/>
          </a:p>
          <a:p>
            <a:pPr>
              <a:lnSpc>
                <a:spcPct val="90000"/>
              </a:lnSpc>
            </a:pPr>
            <a:endParaRPr lang="es-CL" sz="2700" dirty="0"/>
          </a:p>
        </p:txBody>
      </p:sp>
      <p:pic>
        <p:nvPicPr>
          <p:cNvPr id="6" name="Picture 4" descr="Resultado de imagen para narrador">
            <a:extLst>
              <a:ext uri="{FF2B5EF4-FFF2-40B4-BE49-F238E27FC236}">
                <a16:creationId xmlns:a16="http://schemas.microsoft.com/office/drawing/2014/main" id="{2C29AF5F-474F-4368-BEB6-FF1926C41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r="29439" b="2"/>
          <a:stretch/>
        </p:blipFill>
        <p:spPr bwMode="auto">
          <a:xfrm>
            <a:off x="5136688" y="1771078"/>
            <a:ext cx="337866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5235395" y="1929807"/>
            <a:ext cx="3417474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5741" y="1969050"/>
            <a:ext cx="500006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56" y="59711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136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511403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5274821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6E37F0-AAC6-4687-B43A-8C58CE6E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70" y="804328"/>
            <a:ext cx="4568484" cy="1205821"/>
          </a:xfrm>
        </p:spPr>
        <p:txBody>
          <a:bodyPr>
            <a:normAutofit/>
          </a:bodyPr>
          <a:lstStyle/>
          <a:p>
            <a:r>
              <a:rPr lang="es-CL" sz="3500">
                <a:solidFill>
                  <a:srgbClr val="FEFFFF"/>
                </a:solidFill>
              </a:rPr>
              <a:t>Personajes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C6AA9669-A464-4837-8B16-37574B49C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41" y="2494450"/>
            <a:ext cx="4330413" cy="3563159"/>
          </a:xfrm>
        </p:spPr>
        <p:txBody>
          <a:bodyPr>
            <a:noAutofit/>
          </a:bodyPr>
          <a:lstStyle/>
          <a:p>
            <a:r>
              <a:rPr lang="es-CL" sz="2400" dirty="0"/>
              <a:t>Seres de ficción creados por el autor que participan en los acontecimientos de la historia.</a:t>
            </a:r>
          </a:p>
          <a:p>
            <a:r>
              <a:rPr lang="es-CL" sz="2400" dirty="0"/>
              <a:t>Según su nivel de participación en la historia se clasifican en:</a:t>
            </a:r>
          </a:p>
          <a:p>
            <a:pPr>
              <a:buFontTx/>
              <a:buChar char="-"/>
            </a:pPr>
            <a:r>
              <a:rPr lang="es-CL" sz="2400" dirty="0"/>
              <a:t>Personajes principales.</a:t>
            </a:r>
          </a:p>
          <a:p>
            <a:pPr>
              <a:buFontTx/>
              <a:buChar char="-"/>
            </a:pPr>
            <a:r>
              <a:rPr lang="es-CL" sz="2400" dirty="0"/>
              <a:t>Personajes secundarios.</a:t>
            </a:r>
          </a:p>
          <a:p>
            <a:pPr>
              <a:buFontTx/>
              <a:buChar char="-"/>
            </a:pPr>
            <a:r>
              <a:rPr lang="es-CL" sz="2400" dirty="0"/>
              <a:t>Incidentales o esporádicos.</a:t>
            </a:r>
          </a:p>
        </p:txBody>
      </p:sp>
      <p:pic>
        <p:nvPicPr>
          <p:cNvPr id="2050" name="Picture 2" descr="Las 15 mejores frases de 'El Principito', de Antoine de Saint-Exupéry">
            <a:extLst>
              <a:ext uri="{FF2B5EF4-FFF2-40B4-BE49-F238E27FC236}">
                <a16:creationId xmlns:a16="http://schemas.microsoft.com/office/drawing/2014/main" id="{23A6A1C8-B6B3-4849-AF78-574DE75B0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1" r="8551" b="-1"/>
          <a:stretch/>
        </p:blipFill>
        <p:spPr bwMode="auto">
          <a:xfrm>
            <a:off x="6018529" y="746785"/>
            <a:ext cx="2507555" cy="24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10: Significados de Nombres de Personajes en la Saga de 'Harry ...">
            <a:extLst>
              <a:ext uri="{FF2B5EF4-FFF2-40B4-BE49-F238E27FC236}">
                <a16:creationId xmlns:a16="http://schemas.microsoft.com/office/drawing/2014/main" id="{95A4AE30-F326-4EFD-AD31-B082F4778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7863" y="3637396"/>
            <a:ext cx="2765936" cy="250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517" y="5943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C04CBD-BC47-48B0-9FF6-37CE84EC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810"/>
            <a:ext cx="3840421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400"/>
              <a:t>Espacio o ambiente narrativo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818ADE-50B4-4FA6-B640-F0B6B4E56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25625"/>
            <a:ext cx="4752528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2000" dirty="0"/>
              <a:t>El espacio físico es el lugar donde sucede la historia. Puede ser una ciudad, una habitación, recuerdos e incluso sueños.</a:t>
            </a:r>
          </a:p>
          <a:p>
            <a:pPr>
              <a:lnSpc>
                <a:spcPct val="90000"/>
              </a:lnSpc>
            </a:pPr>
            <a:r>
              <a:rPr lang="es-CL" sz="2000" b="1" dirty="0"/>
              <a:t>Ambiente psicológico : </a:t>
            </a:r>
            <a:r>
              <a:rPr lang="es-CL" sz="2000" dirty="0"/>
              <a:t>Corresponde al ambiente dado por el medio o entorno donde se desenvuelven los personajes. Puede ser ambiente de alegría, de tristeza, de estudio, de afecto, de compañerismo, de confianza, etc.</a:t>
            </a:r>
          </a:p>
          <a:p>
            <a:pPr>
              <a:lnSpc>
                <a:spcPct val="90000"/>
              </a:lnSpc>
            </a:pPr>
            <a:r>
              <a:rPr lang="es-CL" sz="2000" b="1" dirty="0"/>
              <a:t>Ambiente cultural: </a:t>
            </a:r>
            <a:r>
              <a:rPr lang="es-CL" sz="2000" dirty="0"/>
              <a:t>es el entorno cultural, social y económico en el que se desenvuelven los personajes.</a:t>
            </a:r>
          </a:p>
          <a:p>
            <a:pPr>
              <a:lnSpc>
                <a:spcPct val="90000"/>
              </a:lnSpc>
            </a:pPr>
            <a:r>
              <a:rPr lang="es-CL" sz="2000" dirty="0"/>
              <a:t>Clase alta, pobreza.</a:t>
            </a:r>
          </a:p>
          <a:p>
            <a:pPr>
              <a:lnSpc>
                <a:spcPct val="90000"/>
              </a:lnSpc>
            </a:pPr>
            <a:endParaRPr lang="es-CL" sz="2000" dirty="0"/>
          </a:p>
          <a:p>
            <a:pPr>
              <a:lnSpc>
                <a:spcPct val="90000"/>
              </a:lnSpc>
            </a:pPr>
            <a:endParaRPr lang="es-CL" sz="2000" dirty="0"/>
          </a:p>
          <a:p>
            <a:pPr>
              <a:lnSpc>
                <a:spcPct val="90000"/>
              </a:lnSpc>
            </a:pPr>
            <a:endParaRPr lang="es-CL" sz="18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7DFC043D-BE4A-4DB0-8F6D-E07B02C97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1435" r="2" b="2"/>
          <a:stretch/>
        </p:blipFill>
        <p:spPr bwMode="auto">
          <a:xfrm>
            <a:off x="6304018" y="3212976"/>
            <a:ext cx="2839981" cy="36450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</p:spPr>
      </p:pic>
      <p:sp>
        <p:nvSpPr>
          <p:cNvPr id="31" name="Arc 3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B483A52-CAFD-4486-9375-158E158A7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368" r="21697" b="1"/>
          <a:stretch/>
        </p:blipFill>
        <p:spPr bwMode="auto">
          <a:xfrm>
            <a:off x="4696205" y="1"/>
            <a:ext cx="2639484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850" y="5947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0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578</Words>
  <Application>Microsoft Office PowerPoint</Application>
  <PresentationFormat>Presentación en pantalla (4:3)</PresentationFormat>
  <Paragraphs>71</Paragraphs>
  <Slides>17</Slides>
  <Notes>1</Notes>
  <HiddenSlides>0</HiddenSlides>
  <MMClips>15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de Office</vt:lpstr>
      <vt:lpstr>Textos Literarios Narrativos Clase 1</vt:lpstr>
      <vt:lpstr>Textos literarios narrativos Clase 1</vt:lpstr>
      <vt:lpstr>Presentación de PowerPoint</vt:lpstr>
      <vt:lpstr>¿Qué es el Género Narrativo?</vt:lpstr>
      <vt:lpstr>Elementos del mundo narrado </vt:lpstr>
      <vt:lpstr> El Autor</vt:lpstr>
      <vt:lpstr>Narrador</vt:lpstr>
      <vt:lpstr>Personajes</vt:lpstr>
      <vt:lpstr>Espacio o ambiente narrativo</vt:lpstr>
      <vt:lpstr>El tiempo del relato</vt:lpstr>
      <vt:lpstr>Secuencia Narrativa</vt:lpstr>
      <vt:lpstr>Te invito a conocer más de la vida del autor del Libro de la selva.</vt:lpstr>
      <vt:lpstr>Aprendiendo del autor de los relatos leídos Rudyard kipling.</vt:lpstr>
      <vt:lpstr>Pongamos en práctica lo aprendido y analicemos la secuencia narrativa del cuento: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Textos Literarios Narrativos</dc:title>
  <dc:creator>pilar barros</dc:creator>
  <cp:lastModifiedBy>Carmen López</cp:lastModifiedBy>
  <cp:revision>47</cp:revision>
  <dcterms:created xsi:type="dcterms:W3CDTF">2020-04-27T23:23:20Z</dcterms:created>
  <dcterms:modified xsi:type="dcterms:W3CDTF">2020-04-30T15:01:44Z</dcterms:modified>
</cp:coreProperties>
</file>